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0"/>
  </p:notesMasterIdLst>
  <p:sldIdLst>
    <p:sldId id="261" r:id="rId2"/>
    <p:sldId id="293" r:id="rId3"/>
    <p:sldId id="291" r:id="rId4"/>
    <p:sldId id="276" r:id="rId5"/>
    <p:sldId id="279" r:id="rId6"/>
    <p:sldId id="287" r:id="rId7"/>
    <p:sldId id="289" r:id="rId8"/>
    <p:sldId id="288" r:id="rId9"/>
    <p:sldId id="280" r:id="rId10"/>
    <p:sldId id="281" r:id="rId11"/>
    <p:sldId id="282" r:id="rId12"/>
    <p:sldId id="275" r:id="rId13"/>
    <p:sldId id="256" r:id="rId14"/>
    <p:sldId id="271" r:id="rId15"/>
    <p:sldId id="262" r:id="rId16"/>
    <p:sldId id="264" r:id="rId17"/>
    <p:sldId id="273" r:id="rId18"/>
    <p:sldId id="266" r:id="rId19"/>
    <p:sldId id="283" r:id="rId20"/>
    <p:sldId id="269" r:id="rId21"/>
    <p:sldId id="274" r:id="rId22"/>
    <p:sldId id="272" r:id="rId23"/>
    <p:sldId id="290" r:id="rId24"/>
    <p:sldId id="286" r:id="rId25"/>
    <p:sldId id="263" r:id="rId26"/>
    <p:sldId id="258" r:id="rId27"/>
    <p:sldId id="285" r:id="rId28"/>
    <p:sldId id="25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C234"/>
    <a:srgbClr val="00FFFF"/>
    <a:srgbClr val="FF5543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60" autoAdjust="0"/>
    <p:restoredTop sz="94628" autoAdjust="0"/>
  </p:normalViewPr>
  <p:slideViewPr>
    <p:cSldViewPr>
      <p:cViewPr>
        <p:scale>
          <a:sx n="50" d="100"/>
          <a:sy n="50" d="100"/>
        </p:scale>
        <p:origin x="-2491" y="-72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56B77-0EFC-4EC0-85F0-A00625B9F4F8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34034-AF40-4ADE-93DB-875C99E6A1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4309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234034-AF40-4ADE-93DB-875C99E6A103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 bwMode="lt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3429000" y="1626063"/>
            <a:ext cx="5715003" cy="365760"/>
          </a:xfrm>
          <a:prstGeom prst="rect">
            <a:avLst/>
          </a:prstGeom>
          <a:gradFill flip="none" rotWithShape="0">
            <a:gsLst>
              <a:gs pos="0">
                <a:srgbClr val="063462">
                  <a:alpha val="0"/>
                </a:srgbClr>
              </a:gs>
              <a:gs pos="85000">
                <a:srgbClr val="063462">
                  <a:alpha val="65000"/>
                </a:srgbClr>
              </a:gs>
              <a:gs pos="100000">
                <a:srgbClr val="063462">
                  <a:alpha val="0"/>
                </a:srgbClr>
              </a:gs>
            </a:gsLst>
            <a:lin ang="0" scaled="0"/>
            <a:tileRect/>
          </a:gradFill>
          <a:ln w="3175" cap="flat" cmpd="sng" algn="ctr">
            <a:gradFill flip="none" rotWithShape="1">
              <a:gsLst>
                <a:gs pos="100000">
                  <a:schemeClr val="accent4">
                    <a:alpha val="0"/>
                  </a:schemeClr>
                </a:gs>
                <a:gs pos="80000">
                  <a:schemeClr val="accent4">
                    <a:alpha val="60000"/>
                  </a:schemeClr>
                </a:gs>
                <a:gs pos="0">
                  <a:schemeClr val="accent4">
                    <a:alpha val="0"/>
                  </a:schemeClr>
                </a:gs>
              </a:gsLst>
              <a:lin ang="0" scaled="0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796" tIns="45898" rIns="91796" bIns="45898" numCol="1" rtlCol="0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7954">
              <a:defRPr/>
            </a:pPr>
            <a:endParaRPr lang="en-US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97" charset="0"/>
              <a:ea typeface="ＭＳ Ｐゴシック" pitchFamily="-97" charset="-128"/>
              <a:cs typeface="ＭＳ Ｐゴシック" pitchFamily="-97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03096" y="1659741"/>
            <a:ext cx="4199943" cy="31304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0" rIns="0" bIns="0" rtlCol="0" anchor="t">
            <a:noAutofit/>
          </a:bodyPr>
          <a:lstStyle/>
          <a:p>
            <a:pPr algn="r" eaLnBrk="0" hangingPunct="0">
              <a:spcAft>
                <a:spcPts val="200"/>
              </a:spcAft>
            </a:pPr>
            <a:r>
              <a:rPr lang="en-US" sz="1800" b="1" dirty="0" smtClean="0">
                <a:ea typeface="+mn-ea"/>
                <a:cs typeface="+mn-cs"/>
              </a:rPr>
              <a:t>Technical Workshops  </a:t>
            </a:r>
            <a:r>
              <a:rPr lang="en-US" sz="1800" b="0" dirty="0" smtClean="0">
                <a:ea typeface="+mn-ea"/>
                <a:cs typeface="+mn-cs"/>
              </a:rPr>
              <a:t>|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3429000" y="2428193"/>
            <a:ext cx="5029200" cy="914400"/>
          </a:xfrm>
        </p:spPr>
        <p:txBody>
          <a:bodyPr rIns="0" anchor="b">
            <a:noAutofit/>
          </a:bodyPr>
          <a:lstStyle>
            <a:lvl1pPr algn="r">
              <a:defRPr sz="3400" baseline="0"/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428999" y="3465218"/>
            <a:ext cx="5029200" cy="914400"/>
          </a:xfrm>
          <a:noFill/>
        </p:spPr>
        <p:txBody>
          <a:bodyPr>
            <a:noAutofit/>
          </a:bodyPr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pic>
        <p:nvPicPr>
          <p:cNvPr id="6" name="Picture 5" descr="esri-10GlobeLogo_sRGBRev_no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4777" y="526513"/>
            <a:ext cx="2319773" cy="103664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623"/>
          <a:stretch>
            <a:fillRect/>
          </a:stretch>
        </p:blipFill>
        <p:spPr>
          <a:xfrm>
            <a:off x="0" y="4111065"/>
            <a:ext cx="9144000" cy="2746935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011585" y="1665711"/>
            <a:ext cx="1446615" cy="289978"/>
          </a:xfrm>
        </p:spPr>
        <p:txBody>
          <a:bodyPr/>
          <a:lstStyle>
            <a:lvl1pPr marL="0" indent="0" algn="r">
              <a:spcBef>
                <a:spcPts val="0"/>
              </a:spcBef>
              <a:spcAft>
                <a:spcPts val="0"/>
              </a:spcAft>
              <a:buFontTx/>
              <a:buNone/>
              <a:defRPr sz="1800" b="0" baseline="0"/>
            </a:lvl1pPr>
            <a:lvl2pPr>
              <a:buFontTx/>
              <a:buNone/>
              <a:defRPr sz="1600" b="0"/>
            </a:lvl2pPr>
            <a:lvl3pPr>
              <a:buFontTx/>
              <a:buNone/>
              <a:defRPr sz="1600" b="0"/>
            </a:lvl3pPr>
            <a:lvl4pPr>
              <a:buFontTx/>
              <a:buNone/>
              <a:defRPr sz="1600" b="0"/>
            </a:lvl4pPr>
            <a:lvl5pPr>
              <a:buFontTx/>
              <a:buNone/>
              <a:defRPr sz="1600" b="0"/>
            </a:lvl5pPr>
          </a:lstStyle>
          <a:p>
            <a:pPr lvl="0"/>
            <a:r>
              <a:rPr lang="en-US" dirty="0" smtClean="0"/>
              <a:t>Enter date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41416" y="716493"/>
            <a:ext cx="4716783" cy="68333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>
            <a:noAutofit/>
          </a:bodyPr>
          <a:lstStyle/>
          <a:p>
            <a:pPr algn="r" eaLnBrk="0" hangingPunct="0">
              <a:spcAft>
                <a:spcPts val="200"/>
              </a:spcAft>
            </a:pPr>
            <a:r>
              <a:rPr lang="en-US" sz="2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a typeface="+mn-ea"/>
                <a:cs typeface="+mn-cs"/>
              </a:rPr>
              <a:t>Esri International User Conference</a:t>
            </a:r>
          </a:p>
          <a:p>
            <a:pPr algn="r" eaLnBrk="0" hangingPunct="0">
              <a:spcAft>
                <a:spcPts val="200"/>
              </a:spcAft>
            </a:pPr>
            <a:r>
              <a:rPr lang="en-US" sz="1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San Diego, California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alphaModFix amt="19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978" t="-5239" r="26791" b="25151"/>
          <a:stretch/>
        </p:blipFill>
        <p:spPr bwMode="gray">
          <a:xfrm rot="5400000" flipH="1">
            <a:off x="-1369915" y="1369917"/>
            <a:ext cx="6858000" cy="411816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hidden">
          <a:xfrm>
            <a:off x="0" y="-6098"/>
            <a:ext cx="9144000" cy="6864098"/>
          </a:xfrm>
          <a:prstGeom prst="rect">
            <a:avLst/>
          </a:prstGeom>
          <a:gradFill flip="none" rotWithShape="1">
            <a:gsLst>
              <a:gs pos="16000">
                <a:srgbClr val="04274A"/>
              </a:gs>
              <a:gs pos="70000">
                <a:schemeClr val="accent4">
                  <a:alpha val="0"/>
                </a:schemeClr>
              </a:gs>
            </a:gsLst>
            <a:lin ang="1620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121873" tIns="60935" rIns="121873" bIns="60935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803706" y="3205692"/>
            <a:ext cx="3425894" cy="292608"/>
          </a:xfrm>
          <a:noFill/>
        </p:spPr>
        <p:txBody>
          <a:bodyPr anchor="t">
            <a:noAutofit/>
          </a:bodyPr>
          <a:lstStyle>
            <a:lvl1pPr marL="0" indent="0" algn="r">
              <a:lnSpc>
                <a:spcPts val="2000"/>
              </a:lnSpc>
              <a:spcBef>
                <a:spcPts val="0"/>
              </a:spcBef>
              <a:buNone/>
              <a:defRPr sz="2000" b="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11594" y="1538243"/>
            <a:ext cx="3418006" cy="1570438"/>
          </a:xfrm>
        </p:spPr>
        <p:txBody>
          <a:bodyPr wrap="square" anchor="b"/>
          <a:lstStyle>
            <a:lvl1pPr marL="0" indent="0" algn="r">
              <a:defRPr kumimoji="0" lang="en-US" sz="3400" b="1" i="0" u="none" strike="noStrike" kern="1200" cap="none" spc="0" normalizeH="0" baseline="0" noProof="0">
                <a:ln>
                  <a:noFill/>
                </a:ln>
                <a:solidFill>
                  <a:srgbClr val="C9F2FF"/>
                </a:solidFill>
                <a:effectLst/>
                <a:uLnTx/>
                <a:uFillTx/>
                <a:latin typeface="+mj-lt"/>
                <a:ea typeface="+mj-ea"/>
                <a:cs typeface="Arial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Demo Title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alphaModFix amt="2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623"/>
          <a:stretch>
            <a:fillRect/>
          </a:stretch>
        </p:blipFill>
        <p:spPr bwMode="ltGray">
          <a:xfrm>
            <a:off x="0" y="4111065"/>
            <a:ext cx="9144000" cy="27469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623"/>
          <a:stretch>
            <a:fillRect/>
          </a:stretch>
        </p:blipFill>
        <p:spPr bwMode="ltGray">
          <a:xfrm>
            <a:off x="2" y="4111065"/>
            <a:ext cx="9143998" cy="274693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_User Scree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hidden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98000">
                <a:srgbClr val="002D19">
                  <a:alpha val="50000"/>
                </a:srgbClr>
              </a:gs>
              <a:gs pos="35000">
                <a:schemeClr val="accent1">
                  <a:lumMod val="75000"/>
                  <a:alpha val="84000"/>
                </a:schemeClr>
              </a:gs>
              <a:gs pos="0">
                <a:srgbClr val="002D19">
                  <a:alpha val="70000"/>
                </a:srgbClr>
              </a:gs>
              <a:gs pos="59000">
                <a:schemeClr val="accent1">
                  <a:lumMod val="75000"/>
                  <a:alpha val="84000"/>
                </a:schemeClr>
              </a:gs>
            </a:gsLst>
            <a:lin ang="16200000" scaled="0"/>
            <a:tileRect/>
          </a:gra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121873" tIns="60935" rIns="121873" bIns="60935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alphaModFix amt="2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623"/>
          <a:stretch/>
        </p:blipFill>
        <p:spPr>
          <a:xfrm>
            <a:off x="0" y="4111065"/>
            <a:ext cx="9143998" cy="274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55536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sri">
    <p:bg bwMode="lt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sri-10GlobeLogo_sRGBRev_noR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0690" y="1726034"/>
            <a:ext cx="5611944" cy="24979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623"/>
          <a:stretch>
            <a:fillRect/>
          </a:stretch>
        </p:blipFill>
        <p:spPr bwMode="auto">
          <a:xfrm>
            <a:off x="0" y="4111065"/>
            <a:ext cx="9144000" cy="274693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6"/>
          </p:nvPr>
        </p:nvSpPr>
        <p:spPr>
          <a:xfrm>
            <a:off x="1028700" y="1828800"/>
            <a:ext cx="7086600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7772400" cy="48463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1117971"/>
            <a:ext cx="7772400" cy="34747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2"/>
                </a:solidFill>
              </a:defRPr>
            </a:lvl1pPr>
            <a:lvl2pPr marL="0" indent="0">
              <a:spcAft>
                <a:spcPts val="0"/>
              </a:spcAft>
              <a:buNone/>
              <a:defRPr sz="1600">
                <a:solidFill>
                  <a:schemeClr val="tx2"/>
                </a:solidFill>
              </a:defRPr>
            </a:lvl2pPr>
            <a:lvl3pPr marL="0" indent="0">
              <a:spcAft>
                <a:spcPts val="0"/>
              </a:spcAft>
              <a:buNone/>
              <a:defRPr sz="1600">
                <a:solidFill>
                  <a:schemeClr val="tx2"/>
                </a:solidFill>
              </a:defRPr>
            </a:lvl3pPr>
            <a:lvl4pPr marL="0" indent="0">
              <a:spcAft>
                <a:spcPts val="0"/>
              </a:spcAft>
              <a:buNone/>
              <a:defRPr sz="1600">
                <a:solidFill>
                  <a:schemeClr val="tx2"/>
                </a:solidFill>
              </a:defRPr>
            </a:lvl4pPr>
            <a:lvl5pPr marL="0" indent="0">
              <a:spcAft>
                <a:spcPts val="0"/>
              </a:spcAft>
              <a:buNone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Subtitle (optional)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5714999"/>
            <a:ext cx="7772400" cy="475488"/>
          </a:xfrm>
        </p:spPr>
        <p:txBody>
          <a:bodyPr anchor="b"/>
          <a:lstStyle>
            <a:lvl1pPr marL="0" indent="0" algn="r">
              <a:lnSpc>
                <a:spcPct val="100000"/>
              </a:lnSpc>
              <a:spcAft>
                <a:spcPts val="0"/>
              </a:spcAft>
              <a:buNone/>
              <a:defRPr sz="1400" b="0" i="1">
                <a:solidFill>
                  <a:schemeClr val="tx2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600"/>
            </a:lvl2pPr>
            <a:lvl3pPr marL="0" indent="0">
              <a:lnSpc>
                <a:spcPct val="100000"/>
              </a:lnSpc>
              <a:spcAft>
                <a:spcPts val="0"/>
              </a:spcAft>
              <a:buNone/>
              <a:defRPr sz="1600"/>
            </a:lvl3pPr>
            <a:lvl4pPr marL="0" indent="0">
              <a:lnSpc>
                <a:spcPct val="100000"/>
              </a:lnSpc>
              <a:spcAft>
                <a:spcPts val="0"/>
              </a:spcAft>
              <a:buNone/>
              <a:defRPr sz="1600"/>
            </a:lvl4pPr>
            <a:lvl5pPr marL="0" indent="0">
              <a:lnSpc>
                <a:spcPct val="100000"/>
              </a:lnSpc>
              <a:spcAft>
                <a:spcPts val="0"/>
              </a:spcAft>
              <a:buNone/>
              <a:defRPr sz="1600"/>
            </a:lvl5pPr>
          </a:lstStyle>
          <a:p>
            <a:pPr lvl="0"/>
            <a:r>
              <a:rPr lang="en-US" dirty="0" smtClean="0"/>
              <a:t>Click to Edit Tagline (optional)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 bwMode="ltGray">
          <a:xfrm>
            <a:off x="-83730" y="-473908"/>
            <a:ext cx="4870424" cy="1899640"/>
          </a:xfrm>
          <a:prstGeom prst="rect">
            <a:avLst/>
          </a:prstGeom>
          <a:noFill/>
          <a:effectLst/>
        </p:spPr>
        <p:txBody>
          <a:bodyPr wrap="square" lIns="0" tIns="0" rIns="0" bIns="0" rtlCol="0" anchor="b">
            <a:noAutofit/>
          </a:bodyPr>
          <a:lstStyle/>
          <a:p>
            <a:pPr eaLnBrk="0" hangingPunct="0"/>
            <a:r>
              <a:rPr lang="en-US" sz="11500" b="1" spc="-10" dirty="0" smtClean="0">
                <a:gradFill flip="none" rotWithShape="1">
                  <a:gsLst>
                    <a:gs pos="0">
                      <a:schemeClr val="accent4">
                        <a:alpha val="35000"/>
                      </a:schemeClr>
                    </a:gs>
                    <a:gs pos="95000">
                      <a:schemeClr val="accent4">
                        <a:alpha val="0"/>
                      </a:schemeClr>
                    </a:gs>
                  </a:gsLst>
                  <a:lin ang="5400000" scaled="0"/>
                  <a:tileRect/>
                </a:gradFill>
              </a:rPr>
              <a:t>10.1</a:t>
            </a:r>
            <a:endParaRPr lang="en-US" sz="9600" b="1" spc="-10" dirty="0" smtClean="0">
              <a:gradFill flip="none" rotWithShape="1">
                <a:gsLst>
                  <a:gs pos="0">
                    <a:schemeClr val="accent4">
                      <a:alpha val="35000"/>
                    </a:schemeClr>
                  </a:gs>
                  <a:gs pos="95000">
                    <a:schemeClr val="accent4">
                      <a:alpha val="0"/>
                    </a:schemeClr>
                  </a:gs>
                </a:gsLst>
                <a:lin ang="5400000" scaled="0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74950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487887-913A-4965-A4A4-49532AB1A88B}" type="datetimeFigureOut">
              <a:rPr lang="en-US" smtClean="0"/>
              <a:pPr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66D86F6-47D9-4019-98FA-8701120595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2306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028700" y="1828800"/>
            <a:ext cx="7086600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" y="1115568"/>
            <a:ext cx="7772400" cy="347472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2"/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 smtClean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1028700" y="1828800"/>
            <a:ext cx="7086600" cy="3427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7772400" cy="48463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1828800"/>
            <a:ext cx="7086600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715000"/>
            <a:ext cx="7772400" cy="475487"/>
          </a:xfrm>
        </p:spPr>
        <p:txBody>
          <a:bodyPr anchor="b">
            <a:no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 smtClean="0"/>
              <a:t>Click to Edit Tagline (optional)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/>
          <p:cNvSpPr>
            <a:spLocks noGrp="1"/>
          </p:cNvSpPr>
          <p:nvPr>
            <p:ph sz="quarter" idx="18"/>
          </p:nvPr>
        </p:nvSpPr>
        <p:spPr>
          <a:xfrm>
            <a:off x="1029494" y="1828800"/>
            <a:ext cx="7085013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115568"/>
            <a:ext cx="7772400" cy="346365"/>
          </a:xfrm>
        </p:spPr>
        <p:txBody>
          <a:bodyPr vert="horz" lIns="0" tIns="0" rIns="0" bIns="0" rtlCol="0" anchor="t">
            <a:no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chemeClr val="tx2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 smtClean="0"/>
              <a:t>Click to Edit Subtitle (optional)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5715000"/>
            <a:ext cx="7772400" cy="475488"/>
          </a:xfrm>
        </p:spPr>
        <p:txBody>
          <a:bodyPr anchor="b"/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 smtClean="0"/>
              <a:t>Click to Edit Tagline (optional)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hidden">
          <a:xfrm>
            <a:off x="0" y="-6098"/>
            <a:ext cx="9144000" cy="6864098"/>
          </a:xfrm>
          <a:prstGeom prst="rect">
            <a:avLst/>
          </a:prstGeom>
          <a:gradFill flip="none" rotWithShape="1">
            <a:gsLst>
              <a:gs pos="16000">
                <a:srgbClr val="04274A"/>
              </a:gs>
              <a:gs pos="70000">
                <a:schemeClr val="accent4">
                  <a:alpha val="0"/>
                </a:schemeClr>
              </a:gs>
            </a:gsLst>
            <a:lin ang="1620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121873" tIns="60935" rIns="121873" bIns="60935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alphaModFix amt="2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623"/>
          <a:stretch>
            <a:fillRect/>
          </a:stretch>
        </p:blipFill>
        <p:spPr bwMode="ltGray">
          <a:xfrm>
            <a:off x="0" y="4111065"/>
            <a:ext cx="9144000" cy="27469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623"/>
          <a:stretch>
            <a:fillRect/>
          </a:stretch>
        </p:blipFill>
        <p:spPr bwMode="ltGray">
          <a:xfrm>
            <a:off x="0" y="4111065"/>
            <a:ext cx="9143998" cy="274693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828800" y="3886200"/>
            <a:ext cx="6400800" cy="320040"/>
          </a:xfrm>
          <a:noFill/>
        </p:spPr>
        <p:txBody>
          <a:bodyPr anchor="t">
            <a:noAutofit/>
          </a:bodyPr>
          <a:lstStyle>
            <a:lvl1pPr marL="0" indent="0" algn="r">
              <a:lnSpc>
                <a:spcPts val="2200"/>
              </a:lnSpc>
              <a:buNone/>
              <a:defRPr sz="20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514600"/>
            <a:ext cx="7315200" cy="1231292"/>
          </a:xfrm>
        </p:spPr>
        <p:txBody>
          <a:bodyPr anchor="b">
            <a:noAutofit/>
          </a:bodyPr>
          <a:lstStyle>
            <a:lvl1pPr algn="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000" b="1" i="0" kern="1200" cap="none" baseline="0"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Section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86119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hidden">
          <a:xfrm>
            <a:off x="0" y="-6098"/>
            <a:ext cx="9144000" cy="6864098"/>
          </a:xfrm>
          <a:prstGeom prst="rect">
            <a:avLst/>
          </a:prstGeom>
          <a:gradFill flip="none" rotWithShape="1">
            <a:gsLst>
              <a:gs pos="0">
                <a:srgbClr val="008ED1">
                  <a:alpha val="60000"/>
                </a:srgbClr>
              </a:gs>
              <a:gs pos="90000">
                <a:schemeClr val="accent4">
                  <a:alpha val="0"/>
                </a:schemeClr>
              </a:gs>
              <a:gs pos="27000">
                <a:srgbClr val="008ED1">
                  <a:alpha val="90000"/>
                </a:srgbClr>
              </a:gs>
            </a:gsLst>
            <a:lin ang="1620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121873" tIns="60935" rIns="121873" bIns="60935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7772400" cy="484631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9716" y="1828800"/>
            <a:ext cx="7084568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6" cstate="print">
            <a:alphaModFix amt="43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7623"/>
          <a:stretch>
            <a:fillRect/>
          </a:stretch>
        </p:blipFill>
        <p:spPr bwMode="ltGray">
          <a:xfrm>
            <a:off x="0" y="4111065"/>
            <a:ext cx="9143998" cy="2746935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blogs.esri.com/esri/arcgis/2011/09/29/modelbuilderifthenelsepart5/" TargetMode="External"/><Relationship Id="rId3" Type="http://schemas.openxmlformats.org/officeDocument/2006/relationships/hyperlink" Target="http://blogs.esri.com/esri/arcgis/2011/10/14/whichif/" TargetMode="External"/><Relationship Id="rId7" Type="http://schemas.openxmlformats.org/officeDocument/2006/relationships/hyperlink" Target="http://blogs.esri.com/esri/arcgis/2011/09/20/modelbuilderifthenelse4/" TargetMode="External"/><Relationship Id="rId2" Type="http://schemas.openxmlformats.org/officeDocument/2006/relationships/hyperlink" Target="http://help.arcgis.com/en/arcgisdesktop/10.0/help/index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blogs.esri.com/esri/arcgis/2011/09/12/modelbuilderifthenelse3/" TargetMode="External"/><Relationship Id="rId5" Type="http://schemas.openxmlformats.org/officeDocument/2006/relationships/hyperlink" Target="http://blogs.esri.com/esri/arcgis/2011/06/06/modelbuilderifthenelse2/" TargetMode="External"/><Relationship Id="rId4" Type="http://schemas.openxmlformats.org/officeDocument/2006/relationships/hyperlink" Target="http://blogs.esri.com/esri/arcgis/2011/06/06/modelbuilderifthenelse1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help.arcgis.com/en/arcgisdesktop/10.0/help/index.html" TargetMode="External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hyperlink" Target="http://esripress.esri.com/display/index.cfm?fuseaction=display&amp;websiteID=195&amp;moduleID=0" TargetMode="External"/><Relationship Id="rId4" Type="http://schemas.openxmlformats.org/officeDocument/2006/relationships/hyperlink" Target="http://www.arcgis.com/home/item.html?id=4b943595c1b64380b0ac82101f5ef2b2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help.arcgis.com/en/arcgisdesktop/10.0/help/index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011270"/>
            <a:ext cx="8382000" cy="702223"/>
          </a:xfrm>
        </p:spPr>
        <p:txBody>
          <a:bodyPr/>
          <a:lstStyle/>
          <a:p>
            <a:r>
              <a:rPr lang="en-US" dirty="0" smtClean="0"/>
              <a:t> Branching and Iteration </a:t>
            </a:r>
            <a:r>
              <a:rPr lang="en-US" dirty="0"/>
              <a:t>in </a:t>
            </a:r>
            <a:r>
              <a:rPr lang="en-US" dirty="0" smtClean="0"/>
              <a:t>ModelBuilder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8999" y="3733800"/>
            <a:ext cx="5029200" cy="914400"/>
          </a:xfrm>
        </p:spPr>
        <p:txBody>
          <a:bodyPr/>
          <a:lstStyle/>
          <a:p>
            <a:r>
              <a:rPr lang="en-US" dirty="0" smtClean="0"/>
              <a:t>Shitij Mehta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086600" y="1665711"/>
            <a:ext cx="1903815" cy="289978"/>
          </a:xfrm>
        </p:spPr>
        <p:txBody>
          <a:bodyPr/>
          <a:lstStyle/>
          <a:p>
            <a:pPr algn="l"/>
            <a:r>
              <a:rPr lang="en-US" dirty="0" smtClean="0"/>
              <a:t>July 24, 2012</a:t>
            </a:r>
            <a:endParaRPr lang="en-US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6019800" y="2133600"/>
            <a:ext cx="1903815" cy="289978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3:15 pm - 4:30 pm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012614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676400"/>
            <a:ext cx="6858000" cy="381000"/>
          </a:xfrm>
        </p:spPr>
        <p:txBody>
          <a:bodyPr/>
          <a:lstStyle/>
          <a:p>
            <a:r>
              <a:rPr lang="en-US" dirty="0" smtClean="0"/>
              <a:t>Demo 2 </a:t>
            </a:r>
            <a:br>
              <a:rPr lang="en-US" dirty="0" smtClean="0"/>
            </a:br>
            <a:r>
              <a:rPr lang="en-US" dirty="0" smtClean="0"/>
              <a:t>Branching using a </a:t>
            </a:r>
            <a:r>
              <a:rPr lang="en-US" dirty="0" smtClean="0">
                <a:solidFill>
                  <a:srgbClr val="FFC000"/>
                </a:solidFill>
              </a:rPr>
              <a:t>Script tool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879725"/>
            <a:ext cx="6623050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232311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722376"/>
            <a:ext cx="7772400" cy="484631"/>
          </a:xfrm>
        </p:spPr>
        <p:txBody>
          <a:bodyPr/>
          <a:lstStyle/>
          <a:p>
            <a:r>
              <a:rPr lang="en-US" dirty="0" smtClean="0"/>
              <a:t>Where to get help? Click </a:t>
            </a:r>
            <a:r>
              <a:rPr lang="en-US" dirty="0" smtClean="0">
                <a:hlinkClick r:id="rId2"/>
              </a:rPr>
              <a:t>Doc</a:t>
            </a:r>
            <a:r>
              <a:rPr lang="en-US" dirty="0" smtClean="0"/>
              <a:t>, </a:t>
            </a:r>
            <a:r>
              <a:rPr lang="en-US" u="sng" dirty="0" smtClean="0"/>
              <a:t>Blogs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5800" y="2136339"/>
            <a:ext cx="7924800" cy="3365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hlinkClick r:id="rId3"/>
              </a:rPr>
              <a:t>Understanding which if troubles you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hlinkClick r:id="rId4"/>
              </a:rPr>
              <a:t>If you are stuck at "if" – Part 1 – Branching using the Calculate Value tool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hlinkClick r:id="rId5"/>
              </a:rPr>
              <a:t>If you are stuck at "if" – Part 2 – Example of using Script tool to create branches using if-else logic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hlinkClick r:id="rId6"/>
              </a:rPr>
              <a:t>If you are stuck at "if" – Part 3 – Does Extension Exists model example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hlinkClick r:id="rId7"/>
              </a:rPr>
              <a:t>If you are stuck at "if" – Part 4 – Does Selection Exists model example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hlinkClick r:id="rId8"/>
              </a:rPr>
              <a:t>If you are stuck at "if" – Part 5- Does Projection Exist model example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076890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Iteration 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03471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1600200"/>
            <a:ext cx="7924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Iteration = </a:t>
            </a:r>
            <a:r>
              <a:rPr lang="en-US" sz="2400" b="1" dirty="0" smtClean="0">
                <a:solidFill>
                  <a:srgbClr val="FFC000"/>
                </a:solidFill>
              </a:rPr>
              <a:t>looping</a:t>
            </a:r>
            <a:r>
              <a:rPr lang="en-US" sz="2400" dirty="0"/>
              <a:t> </a:t>
            </a:r>
            <a:r>
              <a:rPr lang="en-US" sz="2400" dirty="0" smtClean="0"/>
              <a:t>= </a:t>
            </a:r>
            <a:r>
              <a:rPr lang="en-US" sz="2400" b="1" dirty="0">
                <a:solidFill>
                  <a:srgbClr val="FFC000"/>
                </a:solidFill>
              </a:rPr>
              <a:t>repeat a process over and </a:t>
            </a:r>
            <a:r>
              <a:rPr lang="en-US" sz="2400" b="1" dirty="0" smtClean="0">
                <a:solidFill>
                  <a:srgbClr val="FFC000"/>
                </a:solidFill>
              </a:rPr>
              <a:t>over </a:t>
            </a:r>
          </a:p>
          <a:p>
            <a:endParaRPr lang="en-US" sz="2400" b="1" dirty="0">
              <a:solidFill>
                <a:srgbClr val="FFC000"/>
              </a:solidFill>
            </a:endParaRPr>
          </a:p>
          <a:p>
            <a:r>
              <a:rPr lang="en-US" sz="2400" dirty="0" smtClean="0"/>
              <a:t>Iteration in </a:t>
            </a:r>
            <a:r>
              <a:rPr lang="en-US" sz="2400" dirty="0" err="1" smtClean="0"/>
              <a:t>ModelBuilder</a:t>
            </a:r>
            <a:r>
              <a:rPr lang="en-US" sz="2400" dirty="0"/>
              <a:t> </a:t>
            </a:r>
            <a:r>
              <a:rPr lang="en-US" sz="2400" dirty="0" smtClean="0"/>
              <a:t>=  </a:t>
            </a:r>
            <a:r>
              <a:rPr lang="en-US" sz="2400" b="1" dirty="0" smtClean="0">
                <a:solidFill>
                  <a:srgbClr val="FFC000"/>
                </a:solidFill>
              </a:rPr>
              <a:t>Run </a:t>
            </a:r>
            <a:r>
              <a:rPr lang="en-US" sz="2400" b="1" dirty="0"/>
              <a:t>entire </a:t>
            </a:r>
            <a:r>
              <a:rPr lang="en-US" sz="2400" b="1" dirty="0" smtClean="0"/>
              <a:t>model</a:t>
            </a:r>
            <a:r>
              <a:rPr lang="en-US" sz="2400" dirty="0" smtClean="0"/>
              <a:t> or a</a:t>
            </a:r>
            <a:r>
              <a:rPr lang="en-US" sz="2400" b="1" dirty="0" smtClean="0">
                <a:solidFill>
                  <a:srgbClr val="FFC000"/>
                </a:solidFill>
              </a:rPr>
              <a:t> 					 </a:t>
            </a:r>
            <a:r>
              <a:rPr lang="en-US" sz="2400" b="1" dirty="0" smtClean="0"/>
              <a:t>single </a:t>
            </a:r>
            <a:r>
              <a:rPr lang="en-US" sz="2400" b="1" dirty="0"/>
              <a:t>tool </a:t>
            </a:r>
            <a:r>
              <a:rPr lang="en-US" sz="2400" b="1" dirty="0" smtClean="0"/>
              <a:t>or a set of tools</a:t>
            </a:r>
            <a:r>
              <a:rPr lang="en-US" sz="2400" b="1" dirty="0" smtClean="0">
                <a:solidFill>
                  <a:srgbClr val="FFC000"/>
                </a:solidFill>
              </a:rPr>
              <a:t>				 repeatedly </a:t>
            </a:r>
          </a:p>
          <a:p>
            <a:endParaRPr lang="en-US" sz="2400" b="1" dirty="0" smtClean="0">
              <a:solidFill>
                <a:srgbClr val="FFC000"/>
              </a:solidFill>
            </a:endParaRPr>
          </a:p>
          <a:p>
            <a:r>
              <a:rPr lang="en-US" sz="2400" dirty="0" smtClean="0"/>
              <a:t>Tools to iterate in </a:t>
            </a:r>
            <a:r>
              <a:rPr lang="en-US" sz="2400" dirty="0" err="1" smtClean="0"/>
              <a:t>ModelBuilder</a:t>
            </a:r>
            <a:r>
              <a:rPr lang="en-US" sz="2400" dirty="0" smtClean="0"/>
              <a:t> = </a:t>
            </a:r>
            <a:r>
              <a:rPr lang="en-US" sz="2400" b="1" dirty="0" err="1" smtClean="0">
                <a:solidFill>
                  <a:srgbClr val="FFC000"/>
                </a:solidFill>
              </a:rPr>
              <a:t>Iterators</a:t>
            </a:r>
            <a:endParaRPr lang="en-US" sz="2400" b="1" dirty="0" smtClean="0">
              <a:solidFill>
                <a:srgbClr val="FFC000"/>
              </a:solidFill>
            </a:endParaRPr>
          </a:p>
          <a:p>
            <a:endParaRPr lang="en-US" sz="2400" b="1" dirty="0" smtClean="0">
              <a:solidFill>
                <a:srgbClr val="FFC000"/>
              </a:solidFill>
            </a:endParaRPr>
          </a:p>
          <a:p>
            <a:endParaRPr lang="en-US" sz="2400" b="1" dirty="0" smtClean="0"/>
          </a:p>
          <a:p>
            <a:r>
              <a:rPr lang="en-US" sz="2400" b="1" dirty="0" smtClean="0"/>
              <a:t>Example -  Iterate over a list of feature classes and project each feature class.</a:t>
            </a:r>
            <a:endParaRPr lang="en-US" sz="2400" b="1" dirty="0"/>
          </a:p>
          <a:p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iteration?</a:t>
            </a:r>
            <a:endParaRPr lang="en-US" dirty="0"/>
          </a:p>
        </p:txBody>
      </p:sp>
      <p:sp>
        <p:nvSpPr>
          <p:cNvPr id="3" name="Hexagon 2"/>
          <p:cNvSpPr/>
          <p:nvPr/>
        </p:nvSpPr>
        <p:spPr bwMode="auto">
          <a:xfrm>
            <a:off x="6477000" y="3585512"/>
            <a:ext cx="1371600" cy="1138888"/>
          </a:xfrm>
          <a:prstGeom prst="hexagon">
            <a:avLst/>
          </a:prstGeom>
          <a:solidFill>
            <a:srgbClr val="FF5543"/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Iterator</a:t>
            </a: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5" name="Curved Right Arrow 4"/>
          <p:cNvSpPr/>
          <p:nvPr/>
        </p:nvSpPr>
        <p:spPr bwMode="auto">
          <a:xfrm rot="12799431">
            <a:off x="7029450" y="3621208"/>
            <a:ext cx="266700" cy="391588"/>
          </a:xfrm>
          <a:prstGeom prst="curvedRightArrow">
            <a:avLst>
              <a:gd name="adj1" fmla="val 15064"/>
              <a:gd name="adj2" fmla="val 50000"/>
              <a:gd name="adj3" fmla="val 25000"/>
            </a:avLst>
          </a:prstGeom>
          <a:solidFill>
            <a:srgbClr val="7EC234"/>
          </a:solidFill>
          <a:ln>
            <a:solidFill>
              <a:srgbClr val="7EC234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60512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93288907"/>
              </p:ext>
            </p:extLst>
          </p:nvPr>
        </p:nvGraphicFramePr>
        <p:xfrm>
          <a:off x="685800" y="533401"/>
          <a:ext cx="7620000" cy="59044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362200"/>
                <a:gridCol w="2514600"/>
              </a:tblGrid>
              <a:tr h="1371599">
                <a:tc>
                  <a:txBody>
                    <a:bodyPr/>
                    <a:lstStyle/>
                    <a:p>
                      <a:endParaRPr lang="en-US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endParaRPr lang="en-US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endParaRPr lang="en-US" sz="9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Iterates over a </a:t>
                      </a:r>
                      <a:r>
                        <a:rPr lang="en-US" sz="1400" b="1" dirty="0" smtClean="0">
                          <a:solidFill>
                            <a:srgbClr val="FFC000"/>
                          </a:solidFill>
                          <a:effectLst/>
                        </a:rPr>
                        <a:t>starting and ending value</a:t>
                      </a:r>
                      <a:r>
                        <a:rPr lang="en-US" sz="1400" dirty="0" smtClean="0">
                          <a:solidFill>
                            <a:srgbClr val="FFC000"/>
                          </a:solidFill>
                          <a:effectLst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by a given value.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Iterates </a:t>
                      </a:r>
                      <a:r>
                        <a:rPr lang="en-US" sz="1400" b="1" dirty="0" smtClean="0">
                          <a:solidFill>
                            <a:srgbClr val="FFC000"/>
                          </a:solidFill>
                          <a:effectLst/>
                        </a:rPr>
                        <a:t>"while" a condition is true or false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Iterates over </a:t>
                      </a:r>
                      <a:r>
                        <a:rPr lang="en-US" sz="1400" b="1" dirty="0" smtClean="0">
                          <a:solidFill>
                            <a:srgbClr val="FFC000"/>
                          </a:solidFill>
                          <a:effectLst/>
                        </a:rPr>
                        <a:t>features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 in a feature class. 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3411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Iterates over </a:t>
                      </a:r>
                      <a:r>
                        <a:rPr lang="en-US" sz="1400" b="1" dirty="0" smtClean="0">
                          <a:solidFill>
                            <a:srgbClr val="FFC000"/>
                          </a:solidFill>
                          <a:effectLst/>
                        </a:rPr>
                        <a:t>rows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 in a table. </a:t>
                      </a: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Iterates over </a:t>
                      </a:r>
                      <a:r>
                        <a:rPr lang="en-US" sz="1400" b="1" dirty="0" smtClean="0">
                          <a:solidFill>
                            <a:srgbClr val="FFC000"/>
                          </a:solidFill>
                          <a:effectLst/>
                        </a:rPr>
                        <a:t>each value in a field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Iterates over a </a:t>
                      </a:r>
                      <a:r>
                        <a:rPr lang="en-US" sz="1400" b="1" dirty="0" smtClean="0">
                          <a:solidFill>
                            <a:srgbClr val="FFC000"/>
                          </a:solidFill>
                          <a:effectLst/>
                        </a:rPr>
                        <a:t>list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 of values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3916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Iterates over </a:t>
                      </a:r>
                      <a:r>
                        <a:rPr lang="en-US" sz="1400" b="1" dirty="0" smtClean="0">
                          <a:solidFill>
                            <a:srgbClr val="FFC000"/>
                          </a:solidFill>
                          <a:effectLst/>
                        </a:rPr>
                        <a:t>datasets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 in a Workspace or Feature Dataset.</a:t>
                      </a: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Iterates over </a:t>
                      </a:r>
                      <a:r>
                        <a:rPr lang="en-US" sz="1400" b="1" dirty="0" smtClean="0">
                          <a:solidFill>
                            <a:srgbClr val="FFC000"/>
                          </a:solidFill>
                          <a:effectLst/>
                        </a:rPr>
                        <a:t>feature classes</a:t>
                      </a:r>
                      <a:r>
                        <a:rPr lang="en-US" sz="1400" dirty="0" smtClean="0">
                          <a:solidFill>
                            <a:srgbClr val="FFC000"/>
                          </a:solidFill>
                          <a:effectLst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in a Workspace or Feature Dataset.</a:t>
                      </a: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Iterates over </a:t>
                      </a:r>
                      <a:r>
                        <a:rPr lang="en-US" sz="1400" b="1" dirty="0" smtClean="0">
                          <a:solidFill>
                            <a:srgbClr val="FFC000"/>
                          </a:solidFill>
                          <a:effectLst/>
                        </a:rPr>
                        <a:t>files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 in a folder. </a:t>
                      </a: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3916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Iterates over </a:t>
                      </a:r>
                      <a:r>
                        <a:rPr lang="en-US" sz="1400" b="1" dirty="0" smtClean="0">
                          <a:solidFill>
                            <a:srgbClr val="FFC000"/>
                          </a:solidFill>
                          <a:effectLst/>
                        </a:rPr>
                        <a:t>rasters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 in a Workspace or a Raster Catalog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en-US" sz="18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Iterates over </a:t>
                      </a:r>
                      <a:r>
                        <a:rPr lang="en-US" sz="1400" b="1" dirty="0" smtClean="0">
                          <a:solidFill>
                            <a:srgbClr val="FFC000"/>
                          </a:solidFill>
                          <a:effectLst/>
                        </a:rPr>
                        <a:t>tables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 in a workspace.</a:t>
                      </a: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Iterates over </a:t>
                      </a:r>
                      <a:r>
                        <a:rPr lang="en-US" sz="1400" b="1" dirty="0" smtClean="0">
                          <a:solidFill>
                            <a:srgbClr val="FFC000"/>
                          </a:solidFill>
                          <a:effectLst/>
                        </a:rPr>
                        <a:t>workspaces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 in a folder.</a:t>
                      </a:r>
                      <a:endParaRPr lang="en-US" sz="14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Hexagon 2"/>
          <p:cNvSpPr/>
          <p:nvPr/>
        </p:nvSpPr>
        <p:spPr bwMode="auto">
          <a:xfrm>
            <a:off x="1134316" y="609600"/>
            <a:ext cx="731520" cy="640080"/>
          </a:xfrm>
          <a:prstGeom prst="hexagon">
            <a:avLst/>
          </a:prstGeom>
          <a:solidFill>
            <a:srgbClr val="FF5543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For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2154936" y="762000"/>
            <a:ext cx="740664" cy="362528"/>
          </a:xfrm>
          <a:prstGeom prst="ellipse">
            <a:avLst/>
          </a:prstGeom>
          <a:solidFill>
            <a:srgbClr val="00FFFF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Value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6" name="Straight Arrow Connector 5"/>
          <p:cNvCxnSpPr>
            <a:stCxn id="3" idx="0"/>
            <a:endCxn id="4" idx="2"/>
          </p:cNvCxnSpPr>
          <p:nvPr/>
        </p:nvCxnSpPr>
        <p:spPr bwMode="auto">
          <a:xfrm>
            <a:off x="1865836" y="929640"/>
            <a:ext cx="289100" cy="13624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" name="Hexagon 6"/>
          <p:cNvSpPr/>
          <p:nvPr/>
        </p:nvSpPr>
        <p:spPr bwMode="auto">
          <a:xfrm>
            <a:off x="3718193" y="612648"/>
            <a:ext cx="731520" cy="640080"/>
          </a:xfrm>
          <a:prstGeom prst="hexagon">
            <a:avLst/>
          </a:prstGeom>
          <a:solidFill>
            <a:srgbClr val="FF5543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While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745736" y="755812"/>
            <a:ext cx="740664" cy="366568"/>
          </a:xfrm>
          <a:prstGeom prst="ellipse">
            <a:avLst/>
          </a:prstGeom>
          <a:solidFill>
            <a:srgbClr val="00FFFF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Continue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9" name="Straight Arrow Connector 8"/>
          <p:cNvCxnSpPr>
            <a:stCxn id="7" idx="0"/>
            <a:endCxn id="8" idx="2"/>
          </p:cNvCxnSpPr>
          <p:nvPr/>
        </p:nvCxnSpPr>
        <p:spPr bwMode="auto">
          <a:xfrm>
            <a:off x="4449713" y="932688"/>
            <a:ext cx="296023" cy="6408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1" name="Hexagon 10"/>
          <p:cNvSpPr/>
          <p:nvPr/>
        </p:nvSpPr>
        <p:spPr bwMode="auto">
          <a:xfrm>
            <a:off x="5985721" y="609600"/>
            <a:ext cx="731520" cy="640080"/>
          </a:xfrm>
          <a:prstGeom prst="hexagon">
            <a:avLst/>
          </a:prstGeom>
          <a:solidFill>
            <a:srgbClr val="FF5543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chemeClr val="bg1"/>
                </a:solidFill>
              </a:rPr>
              <a:t>Iterate </a:t>
            </a:r>
            <a:endParaRPr lang="en-US" sz="900" b="1" dirty="0" smtClean="0">
              <a:solidFill>
                <a:schemeClr val="bg1"/>
              </a:solidFill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chemeClr val="bg1"/>
                </a:solidFill>
              </a:rPr>
              <a:t>Feature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chemeClr val="bg1"/>
                </a:solidFill>
              </a:rPr>
              <a:t>Selection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7184136" y="1009072"/>
            <a:ext cx="740664" cy="304800"/>
          </a:xfrm>
          <a:prstGeom prst="ellipse">
            <a:avLst/>
          </a:prstGeom>
          <a:solidFill>
            <a:srgbClr val="00FFFF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Value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3" name="Straight Arrow Connector 12"/>
          <p:cNvCxnSpPr>
            <a:stCxn id="11" idx="0"/>
            <a:endCxn id="12" idx="2"/>
          </p:cNvCxnSpPr>
          <p:nvPr/>
        </p:nvCxnSpPr>
        <p:spPr bwMode="auto">
          <a:xfrm>
            <a:off x="6717241" y="929640"/>
            <a:ext cx="466895" cy="231832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8" name="Oval 17"/>
          <p:cNvSpPr/>
          <p:nvPr/>
        </p:nvSpPr>
        <p:spPr bwMode="auto">
          <a:xfrm>
            <a:off x="7184138" y="554185"/>
            <a:ext cx="739986" cy="406398"/>
          </a:xfrm>
          <a:prstGeom prst="ellipse">
            <a:avLst/>
          </a:prstGeom>
          <a:solidFill>
            <a:srgbClr val="7EC234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Selected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Features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9" name="Straight Arrow Connector 18"/>
          <p:cNvCxnSpPr>
            <a:stCxn id="11" idx="0"/>
            <a:endCxn id="18" idx="2"/>
          </p:cNvCxnSpPr>
          <p:nvPr/>
        </p:nvCxnSpPr>
        <p:spPr bwMode="auto">
          <a:xfrm flipV="1">
            <a:off x="6717241" y="757384"/>
            <a:ext cx="466897" cy="172256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4" name="Hexagon 43"/>
          <p:cNvSpPr/>
          <p:nvPr/>
        </p:nvSpPr>
        <p:spPr bwMode="auto">
          <a:xfrm>
            <a:off x="1095673" y="2124364"/>
            <a:ext cx="731520" cy="640080"/>
          </a:xfrm>
          <a:prstGeom prst="hexagon">
            <a:avLst/>
          </a:prstGeom>
          <a:solidFill>
            <a:srgbClr val="FF5543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lnSpc>
                <a:spcPts val="1200"/>
              </a:lnSpc>
            </a:pPr>
            <a:r>
              <a:rPr lang="en-US" sz="900" b="1" dirty="0" smtClean="0">
                <a:solidFill>
                  <a:schemeClr val="bg1"/>
                </a:solidFill>
              </a:rPr>
              <a:t>Iterate</a:t>
            </a:r>
          </a:p>
          <a:p>
            <a:pPr algn="ctr" eaLnBrk="0" hangingPunct="0">
              <a:lnSpc>
                <a:spcPts val="1200"/>
              </a:lnSpc>
            </a:pPr>
            <a:r>
              <a:rPr lang="en-US" sz="900" b="1" dirty="0" smtClean="0">
                <a:solidFill>
                  <a:schemeClr val="bg1"/>
                </a:solidFill>
              </a:rPr>
              <a:t>Row</a:t>
            </a:r>
            <a:endParaRPr lang="en-US" sz="900" b="1" dirty="0">
              <a:solidFill>
                <a:schemeClr val="bg1"/>
              </a:solidFill>
            </a:endParaRPr>
          </a:p>
          <a:p>
            <a:pPr algn="ctr" eaLnBrk="0" hangingPunct="0">
              <a:lnSpc>
                <a:spcPts val="1200"/>
              </a:lnSpc>
            </a:pPr>
            <a:r>
              <a:rPr lang="en-US" sz="900" b="1" dirty="0" smtClean="0">
                <a:solidFill>
                  <a:schemeClr val="bg1"/>
                </a:solidFill>
              </a:rPr>
              <a:t>Selection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2294089" y="2535384"/>
            <a:ext cx="740664" cy="304800"/>
          </a:xfrm>
          <a:prstGeom prst="ellipse">
            <a:avLst/>
          </a:prstGeom>
          <a:solidFill>
            <a:srgbClr val="00FFFF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Value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46" name="Straight Arrow Connector 45"/>
          <p:cNvCxnSpPr>
            <a:stCxn id="44" idx="0"/>
            <a:endCxn id="45" idx="2"/>
          </p:cNvCxnSpPr>
          <p:nvPr/>
        </p:nvCxnSpPr>
        <p:spPr bwMode="auto">
          <a:xfrm>
            <a:off x="1827193" y="2444404"/>
            <a:ext cx="466896" cy="243380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7" name="Oval 46"/>
          <p:cNvSpPr/>
          <p:nvPr/>
        </p:nvSpPr>
        <p:spPr bwMode="auto">
          <a:xfrm>
            <a:off x="2294089" y="2087420"/>
            <a:ext cx="742788" cy="402336"/>
          </a:xfrm>
          <a:prstGeom prst="ellipse">
            <a:avLst/>
          </a:prstGeom>
          <a:solidFill>
            <a:srgbClr val="7EC234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Selected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Rows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48" name="Straight Arrow Connector 47"/>
          <p:cNvCxnSpPr>
            <a:stCxn id="44" idx="0"/>
            <a:endCxn id="47" idx="2"/>
          </p:cNvCxnSpPr>
          <p:nvPr/>
        </p:nvCxnSpPr>
        <p:spPr bwMode="auto">
          <a:xfrm flipV="1">
            <a:off x="1827193" y="2288588"/>
            <a:ext cx="466896" cy="155816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0" name="Hexagon 49"/>
          <p:cNvSpPr/>
          <p:nvPr/>
        </p:nvSpPr>
        <p:spPr bwMode="auto">
          <a:xfrm>
            <a:off x="3778833" y="2087420"/>
            <a:ext cx="731520" cy="640080"/>
          </a:xfrm>
          <a:prstGeom prst="hexagon">
            <a:avLst/>
          </a:prstGeom>
          <a:solidFill>
            <a:srgbClr val="FF5543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Iterate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Field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Values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4686309" y="2228856"/>
            <a:ext cx="816251" cy="366568"/>
          </a:xfrm>
          <a:prstGeom prst="ellipse">
            <a:avLst/>
          </a:prstGeom>
          <a:solidFill>
            <a:srgbClr val="7EC234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Value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52" name="Straight Arrow Connector 51"/>
          <p:cNvCxnSpPr>
            <a:stCxn id="50" idx="0"/>
            <a:endCxn id="51" idx="2"/>
          </p:cNvCxnSpPr>
          <p:nvPr/>
        </p:nvCxnSpPr>
        <p:spPr bwMode="auto">
          <a:xfrm>
            <a:off x="4510353" y="2407460"/>
            <a:ext cx="175956" cy="4680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4" name="Hexagon 53"/>
          <p:cNvSpPr/>
          <p:nvPr/>
        </p:nvSpPr>
        <p:spPr bwMode="auto">
          <a:xfrm>
            <a:off x="6096000" y="2087420"/>
            <a:ext cx="731520" cy="640080"/>
          </a:xfrm>
          <a:prstGeom prst="hexagon">
            <a:avLst/>
          </a:prstGeom>
          <a:solidFill>
            <a:srgbClr val="FF5543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Iterate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Multivalue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7108549" y="2228272"/>
            <a:ext cx="816251" cy="366568"/>
          </a:xfrm>
          <a:prstGeom prst="ellipse">
            <a:avLst/>
          </a:prstGeom>
          <a:solidFill>
            <a:srgbClr val="7EC234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Value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56" name="Straight Arrow Connector 55"/>
          <p:cNvCxnSpPr>
            <a:stCxn id="54" idx="0"/>
            <a:endCxn id="55" idx="2"/>
          </p:cNvCxnSpPr>
          <p:nvPr/>
        </p:nvCxnSpPr>
        <p:spPr bwMode="auto">
          <a:xfrm>
            <a:off x="6827520" y="2407460"/>
            <a:ext cx="281029" cy="4096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7123544" y="3008744"/>
            <a:ext cx="1410856" cy="801256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 smtClean="0">
              <a:ea typeface="+mn-ea"/>
              <a:cs typeface="+mn-cs"/>
            </a:endParaRPr>
          </a:p>
        </p:txBody>
      </p:sp>
      <p:sp>
        <p:nvSpPr>
          <p:cNvPr id="59" name="Hexagon 58"/>
          <p:cNvSpPr/>
          <p:nvPr/>
        </p:nvSpPr>
        <p:spPr bwMode="auto">
          <a:xfrm>
            <a:off x="1046020" y="3484416"/>
            <a:ext cx="731520" cy="640080"/>
          </a:xfrm>
          <a:prstGeom prst="hexagon">
            <a:avLst/>
          </a:prstGeom>
          <a:solidFill>
            <a:srgbClr val="FF5543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Iterate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Datasets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2244436" y="3895436"/>
            <a:ext cx="740664" cy="304800"/>
          </a:xfrm>
          <a:prstGeom prst="ellipse">
            <a:avLst/>
          </a:prstGeom>
          <a:solidFill>
            <a:srgbClr val="00FFFF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Name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61" name="Straight Arrow Connector 60"/>
          <p:cNvCxnSpPr>
            <a:stCxn id="59" idx="0"/>
            <a:endCxn id="60" idx="2"/>
          </p:cNvCxnSpPr>
          <p:nvPr/>
        </p:nvCxnSpPr>
        <p:spPr bwMode="auto">
          <a:xfrm>
            <a:off x="1777540" y="3804456"/>
            <a:ext cx="466896" cy="243380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62" name="Oval 61"/>
          <p:cNvSpPr/>
          <p:nvPr/>
        </p:nvSpPr>
        <p:spPr bwMode="auto">
          <a:xfrm>
            <a:off x="2244436" y="3447472"/>
            <a:ext cx="742788" cy="402336"/>
          </a:xfrm>
          <a:prstGeom prst="ellipse">
            <a:avLst/>
          </a:prstGeom>
          <a:solidFill>
            <a:srgbClr val="7EC234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Dataset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63" name="Straight Arrow Connector 62"/>
          <p:cNvCxnSpPr>
            <a:stCxn id="59" idx="0"/>
            <a:endCxn id="62" idx="2"/>
          </p:cNvCxnSpPr>
          <p:nvPr/>
        </p:nvCxnSpPr>
        <p:spPr bwMode="auto">
          <a:xfrm flipV="1">
            <a:off x="1777540" y="3648640"/>
            <a:ext cx="466896" cy="155816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67" name="Hexagon 66"/>
          <p:cNvSpPr/>
          <p:nvPr/>
        </p:nvSpPr>
        <p:spPr bwMode="auto">
          <a:xfrm>
            <a:off x="3697596" y="3493652"/>
            <a:ext cx="731520" cy="640080"/>
          </a:xfrm>
          <a:prstGeom prst="hexagon">
            <a:avLst/>
          </a:prstGeom>
          <a:solidFill>
            <a:srgbClr val="FF5543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Iterate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Feature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Classes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4896012" y="3904672"/>
            <a:ext cx="740664" cy="304800"/>
          </a:xfrm>
          <a:prstGeom prst="ellipse">
            <a:avLst/>
          </a:prstGeom>
          <a:solidFill>
            <a:srgbClr val="00FFFF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Name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69" name="Straight Arrow Connector 68"/>
          <p:cNvCxnSpPr>
            <a:stCxn id="67" idx="0"/>
            <a:endCxn id="68" idx="2"/>
          </p:cNvCxnSpPr>
          <p:nvPr/>
        </p:nvCxnSpPr>
        <p:spPr bwMode="auto">
          <a:xfrm>
            <a:off x="4429116" y="3813692"/>
            <a:ext cx="466896" cy="243380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0" name="Oval 69"/>
          <p:cNvSpPr/>
          <p:nvPr/>
        </p:nvSpPr>
        <p:spPr bwMode="auto">
          <a:xfrm>
            <a:off x="4896012" y="3456708"/>
            <a:ext cx="742788" cy="402336"/>
          </a:xfrm>
          <a:prstGeom prst="ellipse">
            <a:avLst/>
          </a:prstGeom>
          <a:solidFill>
            <a:srgbClr val="7EC234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Feature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Class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71" name="Straight Arrow Connector 70"/>
          <p:cNvCxnSpPr>
            <a:stCxn id="67" idx="0"/>
            <a:endCxn id="70" idx="2"/>
          </p:cNvCxnSpPr>
          <p:nvPr/>
        </p:nvCxnSpPr>
        <p:spPr bwMode="auto">
          <a:xfrm flipV="1">
            <a:off x="4429116" y="3657876"/>
            <a:ext cx="466896" cy="155816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2" name="Hexagon 71"/>
          <p:cNvSpPr/>
          <p:nvPr/>
        </p:nvSpPr>
        <p:spPr bwMode="auto">
          <a:xfrm>
            <a:off x="6059796" y="3493652"/>
            <a:ext cx="731520" cy="640080"/>
          </a:xfrm>
          <a:prstGeom prst="hexagon">
            <a:avLst/>
          </a:prstGeom>
          <a:solidFill>
            <a:srgbClr val="FF5543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Iterate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Files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73" name="Oval 72"/>
          <p:cNvSpPr/>
          <p:nvPr/>
        </p:nvSpPr>
        <p:spPr bwMode="auto">
          <a:xfrm>
            <a:off x="7258212" y="3895436"/>
            <a:ext cx="740664" cy="304800"/>
          </a:xfrm>
          <a:prstGeom prst="ellipse">
            <a:avLst/>
          </a:prstGeom>
          <a:solidFill>
            <a:srgbClr val="00FFFF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Name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74" name="Straight Arrow Connector 73"/>
          <p:cNvCxnSpPr>
            <a:stCxn id="72" idx="0"/>
            <a:endCxn id="73" idx="2"/>
          </p:cNvCxnSpPr>
          <p:nvPr/>
        </p:nvCxnSpPr>
        <p:spPr bwMode="auto">
          <a:xfrm>
            <a:off x="6791316" y="3813692"/>
            <a:ext cx="466896" cy="234144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5" name="Oval 74"/>
          <p:cNvSpPr/>
          <p:nvPr/>
        </p:nvSpPr>
        <p:spPr bwMode="auto">
          <a:xfrm>
            <a:off x="7258212" y="3456708"/>
            <a:ext cx="742788" cy="402336"/>
          </a:xfrm>
          <a:prstGeom prst="ellipse">
            <a:avLst/>
          </a:prstGeom>
          <a:solidFill>
            <a:srgbClr val="7EC234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File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76" name="Straight Arrow Connector 75"/>
          <p:cNvCxnSpPr>
            <a:stCxn id="72" idx="0"/>
            <a:endCxn id="75" idx="2"/>
          </p:cNvCxnSpPr>
          <p:nvPr/>
        </p:nvCxnSpPr>
        <p:spPr bwMode="auto">
          <a:xfrm flipV="1">
            <a:off x="6791316" y="3657876"/>
            <a:ext cx="466896" cy="155816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7" name="Hexagon 76"/>
          <p:cNvSpPr/>
          <p:nvPr/>
        </p:nvSpPr>
        <p:spPr bwMode="auto">
          <a:xfrm>
            <a:off x="1046020" y="5066144"/>
            <a:ext cx="731520" cy="640080"/>
          </a:xfrm>
          <a:prstGeom prst="hexagon">
            <a:avLst/>
          </a:prstGeom>
          <a:solidFill>
            <a:srgbClr val="FF5543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Iterate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Rasters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78" name="Oval 77"/>
          <p:cNvSpPr/>
          <p:nvPr/>
        </p:nvSpPr>
        <p:spPr bwMode="auto">
          <a:xfrm>
            <a:off x="2244436" y="5458692"/>
            <a:ext cx="740664" cy="304800"/>
          </a:xfrm>
          <a:prstGeom prst="ellipse">
            <a:avLst/>
          </a:prstGeom>
          <a:solidFill>
            <a:srgbClr val="00FFFF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Name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79" name="Straight Arrow Connector 78"/>
          <p:cNvCxnSpPr>
            <a:stCxn id="77" idx="0"/>
            <a:endCxn id="78" idx="2"/>
          </p:cNvCxnSpPr>
          <p:nvPr/>
        </p:nvCxnSpPr>
        <p:spPr bwMode="auto">
          <a:xfrm>
            <a:off x="1777540" y="5386184"/>
            <a:ext cx="466896" cy="224908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0" name="Oval 79"/>
          <p:cNvSpPr/>
          <p:nvPr/>
        </p:nvSpPr>
        <p:spPr bwMode="auto">
          <a:xfrm>
            <a:off x="2244436" y="5029200"/>
            <a:ext cx="742788" cy="402336"/>
          </a:xfrm>
          <a:prstGeom prst="ellipse">
            <a:avLst/>
          </a:prstGeom>
          <a:solidFill>
            <a:srgbClr val="7EC234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Raster	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81" name="Straight Arrow Connector 80"/>
          <p:cNvCxnSpPr>
            <a:stCxn id="77" idx="0"/>
            <a:endCxn id="80" idx="2"/>
          </p:cNvCxnSpPr>
          <p:nvPr/>
        </p:nvCxnSpPr>
        <p:spPr bwMode="auto">
          <a:xfrm flipV="1">
            <a:off x="1777540" y="5230368"/>
            <a:ext cx="466896" cy="155816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4" name="Hexagon 83"/>
          <p:cNvSpPr/>
          <p:nvPr/>
        </p:nvSpPr>
        <p:spPr bwMode="auto">
          <a:xfrm>
            <a:off x="3673764" y="5066144"/>
            <a:ext cx="731520" cy="640080"/>
          </a:xfrm>
          <a:prstGeom prst="hexagon">
            <a:avLst/>
          </a:prstGeom>
          <a:solidFill>
            <a:srgbClr val="FF5543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Iterate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Tables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5" name="Oval 84"/>
          <p:cNvSpPr/>
          <p:nvPr/>
        </p:nvSpPr>
        <p:spPr bwMode="auto">
          <a:xfrm>
            <a:off x="4872180" y="5458692"/>
            <a:ext cx="740664" cy="304800"/>
          </a:xfrm>
          <a:prstGeom prst="ellipse">
            <a:avLst/>
          </a:prstGeom>
          <a:solidFill>
            <a:srgbClr val="00FFFF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Name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86" name="Straight Arrow Connector 85"/>
          <p:cNvCxnSpPr>
            <a:stCxn id="84" idx="0"/>
            <a:endCxn id="85" idx="2"/>
          </p:cNvCxnSpPr>
          <p:nvPr/>
        </p:nvCxnSpPr>
        <p:spPr bwMode="auto">
          <a:xfrm>
            <a:off x="4405284" y="5386184"/>
            <a:ext cx="466896" cy="224908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7" name="Oval 86"/>
          <p:cNvSpPr/>
          <p:nvPr/>
        </p:nvSpPr>
        <p:spPr bwMode="auto">
          <a:xfrm>
            <a:off x="4872180" y="5029200"/>
            <a:ext cx="742788" cy="402336"/>
          </a:xfrm>
          <a:prstGeom prst="ellipse">
            <a:avLst/>
          </a:prstGeom>
          <a:solidFill>
            <a:srgbClr val="7EC234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Table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88" name="Straight Arrow Connector 87"/>
          <p:cNvCxnSpPr>
            <a:stCxn id="84" idx="0"/>
            <a:endCxn id="87" idx="2"/>
          </p:cNvCxnSpPr>
          <p:nvPr/>
        </p:nvCxnSpPr>
        <p:spPr bwMode="auto">
          <a:xfrm flipV="1">
            <a:off x="4405284" y="5230368"/>
            <a:ext cx="466896" cy="155816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9" name="Hexagon 88"/>
          <p:cNvSpPr/>
          <p:nvPr/>
        </p:nvSpPr>
        <p:spPr bwMode="auto">
          <a:xfrm>
            <a:off x="6059796" y="5066144"/>
            <a:ext cx="731520" cy="640080"/>
          </a:xfrm>
          <a:prstGeom prst="hexagon">
            <a:avLst/>
          </a:prstGeom>
          <a:solidFill>
            <a:srgbClr val="FF5543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90" name="Oval 89"/>
          <p:cNvSpPr/>
          <p:nvPr/>
        </p:nvSpPr>
        <p:spPr bwMode="auto">
          <a:xfrm>
            <a:off x="7258212" y="5458692"/>
            <a:ext cx="740664" cy="304800"/>
          </a:xfrm>
          <a:prstGeom prst="ellipse">
            <a:avLst/>
          </a:prstGeom>
          <a:solidFill>
            <a:srgbClr val="00FFFF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Name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91" name="Straight Arrow Connector 90"/>
          <p:cNvCxnSpPr>
            <a:stCxn id="89" idx="0"/>
            <a:endCxn id="90" idx="2"/>
          </p:cNvCxnSpPr>
          <p:nvPr/>
        </p:nvCxnSpPr>
        <p:spPr bwMode="auto">
          <a:xfrm>
            <a:off x="6791316" y="5386184"/>
            <a:ext cx="466896" cy="224908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92" name="Oval 91"/>
          <p:cNvSpPr/>
          <p:nvPr/>
        </p:nvSpPr>
        <p:spPr bwMode="auto">
          <a:xfrm>
            <a:off x="7258212" y="5029200"/>
            <a:ext cx="742788" cy="402336"/>
          </a:xfrm>
          <a:prstGeom prst="ellipse">
            <a:avLst/>
          </a:prstGeom>
          <a:solidFill>
            <a:srgbClr val="7EC234">
              <a:alpha val="74902"/>
            </a:srgbClr>
          </a:solidFill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Workspace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93" name="Straight Arrow Connector 92"/>
          <p:cNvCxnSpPr>
            <a:stCxn id="89" idx="0"/>
            <a:endCxn id="92" idx="2"/>
          </p:cNvCxnSpPr>
          <p:nvPr/>
        </p:nvCxnSpPr>
        <p:spPr bwMode="auto">
          <a:xfrm flipV="1">
            <a:off x="6791316" y="5230368"/>
            <a:ext cx="466896" cy="155816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98" name="TextBox 97"/>
          <p:cNvSpPr txBox="1"/>
          <p:nvPr/>
        </p:nvSpPr>
        <p:spPr>
          <a:xfrm>
            <a:off x="5835072" y="5197760"/>
            <a:ext cx="1204604" cy="379844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Iterate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Workspaces</a:t>
            </a:r>
            <a:endParaRPr lang="en-US" sz="9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32818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the iterators in </a:t>
            </a:r>
            <a:r>
              <a:rPr lang="en-US" dirty="0" err="1" smtClean="0"/>
              <a:t>ModelBuilder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634" y="1676400"/>
            <a:ext cx="46291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3200400" y="3048000"/>
            <a:ext cx="1547091" cy="184727"/>
          </a:xfrm>
          <a:prstGeom prst="rect">
            <a:avLst/>
          </a:prstGeom>
          <a:noFill/>
          <a:ln w="38100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800601" y="3048000"/>
            <a:ext cx="1447800" cy="2590800"/>
          </a:xfrm>
          <a:prstGeom prst="rect">
            <a:avLst/>
          </a:prstGeom>
          <a:noFill/>
          <a:ln w="38100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83398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33600" y="1911774"/>
            <a:ext cx="6096000" cy="457200"/>
          </a:xfrm>
        </p:spPr>
        <p:txBody>
          <a:bodyPr/>
          <a:lstStyle/>
          <a:p>
            <a:r>
              <a:rPr lang="en-US" dirty="0" smtClean="0"/>
              <a:t>Demo 1 </a:t>
            </a:r>
            <a:br>
              <a:rPr lang="en-US" dirty="0" smtClean="0"/>
            </a:br>
            <a:r>
              <a:rPr lang="en-US" dirty="0" smtClean="0"/>
              <a:t>Iterating </a:t>
            </a:r>
            <a:r>
              <a:rPr lang="en-US" dirty="0" smtClean="0">
                <a:solidFill>
                  <a:srgbClr val="FFC000"/>
                </a:solidFill>
              </a:rPr>
              <a:t>Feature Classes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53" y="4038600"/>
            <a:ext cx="481965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952801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33600" y="1911774"/>
            <a:ext cx="6096000" cy="457200"/>
          </a:xfrm>
        </p:spPr>
        <p:txBody>
          <a:bodyPr/>
          <a:lstStyle/>
          <a:p>
            <a:r>
              <a:rPr lang="en-US" dirty="0" smtClean="0"/>
              <a:t>Demo 2 </a:t>
            </a:r>
            <a:br>
              <a:rPr lang="en-US" dirty="0" smtClean="0"/>
            </a:br>
            <a:r>
              <a:rPr lang="en-US" dirty="0" smtClean="0"/>
              <a:t>Iterating </a:t>
            </a:r>
            <a:r>
              <a:rPr lang="en-US" dirty="0" smtClean="0">
                <a:solidFill>
                  <a:srgbClr val="FFC000"/>
                </a:solidFill>
              </a:rPr>
              <a:t>For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453" y="4679135"/>
            <a:ext cx="2347913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773809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911774"/>
            <a:ext cx="6858000" cy="457200"/>
          </a:xfrm>
        </p:spPr>
        <p:txBody>
          <a:bodyPr/>
          <a:lstStyle/>
          <a:p>
            <a:r>
              <a:rPr lang="en-US" dirty="0" smtClean="0"/>
              <a:t>Demo 3 </a:t>
            </a:r>
            <a:br>
              <a:rPr lang="en-US" dirty="0" smtClean="0"/>
            </a:br>
            <a:r>
              <a:rPr lang="en-US" dirty="0" smtClean="0"/>
              <a:t>Iterating </a:t>
            </a:r>
            <a:r>
              <a:rPr lang="en-US" dirty="0" smtClean="0">
                <a:solidFill>
                  <a:srgbClr val="FFC000"/>
                </a:solidFill>
              </a:rPr>
              <a:t>Feature Selection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388665"/>
            <a:ext cx="5486400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211908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1911774"/>
            <a:ext cx="6858000" cy="457200"/>
          </a:xfrm>
        </p:spPr>
        <p:txBody>
          <a:bodyPr/>
          <a:lstStyle/>
          <a:p>
            <a:r>
              <a:rPr lang="en-US" dirty="0" smtClean="0"/>
              <a:t>Demo 4 </a:t>
            </a:r>
            <a:br>
              <a:rPr lang="en-US" dirty="0" smtClean="0"/>
            </a:br>
            <a:r>
              <a:rPr lang="en-US" dirty="0" smtClean="0"/>
              <a:t>Iterating </a:t>
            </a:r>
            <a:r>
              <a:rPr lang="en-US" dirty="0" err="1" smtClean="0">
                <a:solidFill>
                  <a:srgbClr val="FFC000"/>
                </a:solidFill>
              </a:rPr>
              <a:t>Multivalue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453" y="3935241"/>
            <a:ext cx="5159375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211908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How many User Conferences have you been to?</a:t>
            </a:r>
          </a:p>
          <a:p>
            <a:r>
              <a:rPr lang="en-US" dirty="0" smtClean="0"/>
              <a:t>Geoprocessing experience?</a:t>
            </a:r>
          </a:p>
          <a:p>
            <a:r>
              <a:rPr lang="en-US" dirty="0" smtClean="0"/>
              <a:t>Platform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9.3</a:t>
            </a:r>
          </a:p>
          <a:p>
            <a:pPr lvl="1"/>
            <a:r>
              <a:rPr lang="en-US" dirty="0" smtClean="0"/>
              <a:t>10.0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43200" y="1911774"/>
            <a:ext cx="5486400" cy="457200"/>
          </a:xfrm>
        </p:spPr>
        <p:txBody>
          <a:bodyPr/>
          <a:lstStyle/>
          <a:p>
            <a:r>
              <a:rPr lang="en-US" dirty="0" smtClean="0"/>
              <a:t>Demo 5 </a:t>
            </a:r>
            <a:br>
              <a:rPr lang="en-US" dirty="0" smtClean="0"/>
            </a:br>
            <a:r>
              <a:rPr lang="en-US" dirty="0" smtClean="0">
                <a:solidFill>
                  <a:srgbClr val="FFC000"/>
                </a:solidFill>
              </a:rPr>
              <a:t>Model within a Model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2052" name="Picture 4" descr="C:\Users\meht5600\AppData\Local\Temp\SNAGHTML2b927f1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514600"/>
            <a:ext cx="3427364" cy="2362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meht5600\AppData\Local\Temp\SNAGHTML2b9304f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506" y="4267200"/>
            <a:ext cx="3288294" cy="24037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685800" y="3200400"/>
            <a:ext cx="1981201" cy="1447800"/>
          </a:xfrm>
          <a:prstGeom prst="rect">
            <a:avLst/>
          </a:prstGeom>
          <a:noFill/>
          <a:ln w="38100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5" name="Elbow Connector 4"/>
          <p:cNvCxnSpPr>
            <a:stCxn id="7" idx="2"/>
            <a:endCxn id="2054" idx="1"/>
          </p:cNvCxnSpPr>
          <p:nvPr/>
        </p:nvCxnSpPr>
        <p:spPr bwMode="auto">
          <a:xfrm rot="16200000" flipH="1">
            <a:off x="1793512" y="4531088"/>
            <a:ext cx="820882" cy="1055105"/>
          </a:xfrm>
          <a:prstGeom prst="bentConnector2">
            <a:avLst/>
          </a:prstGeom>
          <a:noFill/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cxnSp>
      <p:sp>
        <p:nvSpPr>
          <p:cNvPr id="10" name="Title 2"/>
          <p:cNvSpPr txBox="1">
            <a:spLocks/>
          </p:cNvSpPr>
          <p:nvPr/>
        </p:nvSpPr>
        <p:spPr>
          <a:xfrm>
            <a:off x="4056603" y="3251462"/>
            <a:ext cx="1446164" cy="45720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/>
              </a:defRPr>
            </a:lvl1pPr>
          </a:lstStyle>
          <a:p>
            <a:r>
              <a:rPr lang="en-US" sz="2000" dirty="0" smtClean="0">
                <a:solidFill>
                  <a:srgbClr val="FFC000"/>
                </a:solidFill>
              </a:rPr>
              <a:t>Main Model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5943600" y="4598672"/>
            <a:ext cx="1446164" cy="45720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/>
              </a:defRPr>
            </a:lvl1pPr>
          </a:lstStyle>
          <a:p>
            <a:r>
              <a:rPr lang="en-US" sz="2000" dirty="0" smtClean="0">
                <a:solidFill>
                  <a:srgbClr val="FFC000"/>
                </a:solidFill>
              </a:rPr>
              <a:t>Sub-Model</a:t>
            </a:r>
            <a:endParaRPr lang="en-US" sz="2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9402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447800"/>
            <a:ext cx="7620000" cy="921174"/>
          </a:xfrm>
        </p:spPr>
        <p:txBody>
          <a:bodyPr/>
          <a:lstStyle/>
          <a:p>
            <a:r>
              <a:rPr lang="en-US" dirty="0" smtClean="0"/>
              <a:t>Demo 6 </a:t>
            </a:r>
            <a:br>
              <a:rPr lang="en-US" dirty="0" smtClean="0"/>
            </a:br>
            <a:r>
              <a:rPr lang="en-US" dirty="0" smtClean="0"/>
              <a:t>Model within a Model within a Model </a:t>
            </a:r>
            <a:r>
              <a:rPr lang="en-US" dirty="0" smtClean="0">
                <a:solidFill>
                  <a:srgbClr val="FFC000"/>
                </a:solidFill>
              </a:rPr>
              <a:t>3 Level Nested Models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2438400" y="2743200"/>
            <a:ext cx="1446164" cy="45720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/>
              </a:defRPr>
            </a:lvl1pPr>
          </a:lstStyle>
          <a:p>
            <a:pPr algn="l"/>
            <a:r>
              <a:rPr lang="en-US" sz="2000" dirty="0" smtClean="0">
                <a:solidFill>
                  <a:srgbClr val="FFC000"/>
                </a:solidFill>
              </a:rPr>
              <a:t>Model 1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5488036" y="5181600"/>
            <a:ext cx="1446164" cy="45720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/>
              </a:defRPr>
            </a:lvl1pPr>
          </a:lstStyle>
          <a:p>
            <a:pPr algn="l"/>
            <a:r>
              <a:rPr lang="en-US" sz="2000" dirty="0" smtClean="0">
                <a:solidFill>
                  <a:srgbClr val="FFC000"/>
                </a:solidFill>
              </a:rPr>
              <a:t>Model 3</a:t>
            </a:r>
            <a:endParaRPr lang="en-US" sz="2000" dirty="0">
              <a:solidFill>
                <a:srgbClr val="FFC000"/>
              </a:solidFill>
            </a:endParaRPr>
          </a:p>
        </p:txBody>
      </p:sp>
      <p:pic>
        <p:nvPicPr>
          <p:cNvPr id="5122" name="Picture 2" descr="C:\Users\meht5600\AppData\Local\Temp\SNAGHTMLb5a8b1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981200"/>
            <a:ext cx="1524000" cy="1830917"/>
          </a:xfrm>
          <a:prstGeom prst="rect">
            <a:avLst/>
          </a:prstGeom>
          <a:noFill/>
        </p:spPr>
      </p:pic>
      <p:pic>
        <p:nvPicPr>
          <p:cNvPr id="5124" name="Picture 4" descr="C:\Users\meht5600\AppData\Local\Temp\SNAGHTMLb5b123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1966" y="3505200"/>
            <a:ext cx="2524234" cy="1676400"/>
          </a:xfrm>
          <a:prstGeom prst="rect">
            <a:avLst/>
          </a:prstGeom>
          <a:noFill/>
        </p:spPr>
      </p:pic>
      <p:pic>
        <p:nvPicPr>
          <p:cNvPr id="5126" name="Picture 6" descr="C:\Users\meht5600\AppData\Local\Temp\SNAGHTMLb5b692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4791988"/>
            <a:ext cx="3124200" cy="1761212"/>
          </a:xfrm>
          <a:prstGeom prst="rect">
            <a:avLst/>
          </a:prstGeom>
          <a:noFill/>
        </p:spPr>
      </p:pic>
      <p:sp>
        <p:nvSpPr>
          <p:cNvPr id="13" name="Title 2"/>
          <p:cNvSpPr txBox="1">
            <a:spLocks/>
          </p:cNvSpPr>
          <p:nvPr/>
        </p:nvSpPr>
        <p:spPr>
          <a:xfrm>
            <a:off x="3964036" y="3962400"/>
            <a:ext cx="1446164" cy="45720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>
            <a:lvl1pPr marL="0" indent="0" algn="r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Arial"/>
              </a:defRPr>
            </a:lvl1pPr>
          </a:lstStyle>
          <a:p>
            <a:pPr algn="l"/>
            <a:r>
              <a:rPr lang="en-US" sz="2000" dirty="0" smtClean="0">
                <a:solidFill>
                  <a:srgbClr val="FFC000"/>
                </a:solidFill>
              </a:rPr>
              <a:t>Model 2</a:t>
            </a:r>
            <a:endParaRPr lang="en-US" sz="2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9095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Rules</a:t>
            </a:r>
            <a:r>
              <a:rPr lang="en-US" dirty="0" smtClean="0"/>
              <a:t> for a nested model/model within a model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1295400"/>
            <a:ext cx="76962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C000"/>
                </a:solidFill>
              </a:rPr>
              <a:t>Only one iterator </a:t>
            </a:r>
            <a:r>
              <a:rPr lang="en-US" dirty="0" smtClean="0"/>
              <a:t>can be used </a:t>
            </a:r>
            <a:r>
              <a:rPr lang="en-US" b="1" dirty="0" smtClean="0">
                <a:solidFill>
                  <a:srgbClr val="FFC000"/>
                </a:solidFill>
              </a:rPr>
              <a:t>per model</a:t>
            </a:r>
            <a:r>
              <a:rPr lang="en-US" dirty="0" smtClean="0"/>
              <a:t>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Add only the tools you want to run as many times as an iterator in the same model.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b="1" dirty="0">
                <a:solidFill>
                  <a:srgbClr val="FFC000"/>
                </a:solidFill>
              </a:rPr>
              <a:t>script will not include the iteration </a:t>
            </a:r>
            <a:r>
              <a:rPr lang="en-US" b="1" dirty="0" smtClean="0">
                <a:solidFill>
                  <a:srgbClr val="FFC000"/>
                </a:solidFill>
              </a:rPr>
              <a:t>logic </a:t>
            </a:r>
            <a:r>
              <a:rPr lang="en-US" dirty="0" smtClean="0"/>
              <a:t>if a model with an iterator is exported to a Python script.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output of any tool connected to the iterator can have (if required) a unique name for each iteration to avoid being overwritten by </a:t>
            </a:r>
          </a:p>
          <a:p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Using the system variable </a:t>
            </a:r>
            <a:r>
              <a:rPr lang="en-US" b="1" dirty="0" smtClean="0">
                <a:solidFill>
                  <a:srgbClr val="FFC000"/>
                </a:solidFill>
              </a:rPr>
              <a:t>%n%</a:t>
            </a:r>
          </a:p>
          <a:p>
            <a:pPr lvl="6"/>
            <a:r>
              <a:rPr lang="en-US" sz="1600" b="1" dirty="0" smtClean="0">
                <a:solidFill>
                  <a:srgbClr val="FFC000"/>
                </a:solidFill>
              </a:rPr>
              <a:t>C:\Sctatch\scratch.gdb\output_%n% </a:t>
            </a:r>
          </a:p>
          <a:p>
            <a:pPr lvl="6"/>
            <a:endParaRPr lang="en-US" sz="1600" b="1" dirty="0" smtClean="0">
              <a:solidFill>
                <a:srgbClr val="FFC000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Using the </a:t>
            </a:r>
            <a:r>
              <a:rPr lang="en-US" b="1" dirty="0" smtClean="0">
                <a:solidFill>
                  <a:srgbClr val="FFC000"/>
                </a:solidFill>
              </a:rPr>
              <a:t>Name or Value output of the iterator </a:t>
            </a:r>
          </a:p>
          <a:p>
            <a:pPr lvl="6"/>
            <a:r>
              <a:rPr lang="en-US" sz="1600" b="1" dirty="0" smtClean="0">
                <a:solidFill>
                  <a:srgbClr val="FFC000"/>
                </a:solidFill>
              </a:rPr>
              <a:t>C:\Sctatch\scratch.gdb\output_%Name% C:\Sctatch\scratch.gdb\output_%Value%</a:t>
            </a:r>
          </a:p>
          <a:p>
            <a:pPr lvl="6"/>
            <a:endParaRPr lang="en-US" sz="1600" b="1" dirty="0" smtClean="0">
              <a:solidFill>
                <a:srgbClr val="FFC000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Using </a:t>
            </a:r>
            <a:r>
              <a:rPr lang="en-US" b="1" dirty="0" smtClean="0">
                <a:solidFill>
                  <a:srgbClr val="FFC000"/>
                </a:solidFill>
              </a:rPr>
              <a:t>any other variable </a:t>
            </a:r>
            <a:r>
              <a:rPr lang="en-US" dirty="0" smtClean="0"/>
              <a:t>in the model as an inline variable</a:t>
            </a:r>
          </a:p>
          <a:p>
            <a:pPr lvl="6"/>
            <a:r>
              <a:rPr lang="en-US" dirty="0" smtClean="0"/>
              <a:t> </a:t>
            </a:r>
            <a:r>
              <a:rPr lang="en-US" sz="1600" b="1" dirty="0" smtClean="0">
                <a:solidFill>
                  <a:srgbClr val="FFC000"/>
                </a:solidFill>
              </a:rPr>
              <a:t>C:\Scratch\scratch.gdb\output_%XYZ% </a:t>
            </a:r>
          </a:p>
        </p:txBody>
      </p:sp>
    </p:spTree>
    <p:extLst>
      <p:ext uri="{BB962C8B-B14F-4D97-AF65-F5344CB8AC3E}">
        <p14:creationId xmlns="" xmlns:p14="http://schemas.microsoft.com/office/powerpoint/2010/main" val="12135958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Rules</a:t>
            </a:r>
            <a:r>
              <a:rPr lang="en-US" dirty="0" smtClean="0"/>
              <a:t> for a nested model/model within a model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1295400"/>
            <a:ext cx="7696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Give default values to your sub model for setting and testing it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/>
              <a:t>Make model parameters in your sub-model that you want as variable in main model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0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2135958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 Equivalent of </a:t>
            </a:r>
            <a:r>
              <a:rPr lang="en-US" dirty="0" err="1" smtClean="0"/>
              <a:t>Iterators</a:t>
            </a:r>
            <a:r>
              <a:rPr lang="en-US" dirty="0" smtClean="0"/>
              <a:t> in </a:t>
            </a:r>
            <a:r>
              <a:rPr lang="en-US" dirty="0" err="1" smtClean="0"/>
              <a:t>ModelBuilder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3515" t="11875" r="20313" b="21875"/>
          <a:stretch>
            <a:fillRect/>
          </a:stretch>
        </p:blipFill>
        <p:spPr bwMode="auto">
          <a:xfrm>
            <a:off x="685799" y="1295400"/>
            <a:ext cx="7943491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95400"/>
            <a:ext cx="3488453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22376"/>
            <a:ext cx="7620000" cy="484631"/>
          </a:xfrm>
        </p:spPr>
        <p:txBody>
          <a:bodyPr/>
          <a:lstStyle/>
          <a:p>
            <a:r>
              <a:rPr lang="en-US" dirty="0" smtClean="0"/>
              <a:t>Where to get help? Click           </a:t>
            </a:r>
            <a:r>
              <a:rPr lang="en-US" dirty="0" smtClean="0">
                <a:hlinkClick r:id="rId3"/>
              </a:rPr>
              <a:t>Doc</a:t>
            </a:r>
            <a:r>
              <a:rPr lang="en-US" dirty="0" smtClean="0"/>
              <a:t>, </a:t>
            </a:r>
            <a:r>
              <a:rPr lang="en-US" u="sng" dirty="0" smtClean="0">
                <a:hlinkClick r:id="rId4"/>
              </a:rPr>
              <a:t>Tutorials</a:t>
            </a:r>
            <a:r>
              <a:rPr lang="en-US" u="sng" dirty="0" smtClean="0"/>
              <a:t>,</a:t>
            </a:r>
            <a:r>
              <a:rPr lang="en-US" dirty="0" smtClean="0"/>
              <a:t> </a:t>
            </a:r>
            <a:r>
              <a:rPr lang="en-US" dirty="0" smtClean="0">
                <a:hlinkClick r:id="rId5"/>
              </a:rPr>
              <a:t>Book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920299" y="1600201"/>
            <a:ext cx="679901" cy="152400"/>
          </a:xfrm>
          <a:prstGeom prst="rect">
            <a:avLst/>
          </a:prstGeom>
          <a:noFill/>
          <a:ln w="3175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143000" y="2039295"/>
            <a:ext cx="914400" cy="142592"/>
          </a:xfrm>
          <a:prstGeom prst="rect">
            <a:avLst/>
          </a:prstGeom>
          <a:noFill/>
          <a:ln w="3175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362547" y="3097042"/>
            <a:ext cx="822960" cy="144100"/>
          </a:xfrm>
          <a:prstGeom prst="rect">
            <a:avLst/>
          </a:prstGeom>
          <a:noFill/>
          <a:ln w="3175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573041" y="4285307"/>
            <a:ext cx="1920240" cy="159946"/>
          </a:xfrm>
          <a:prstGeom prst="rect">
            <a:avLst/>
          </a:prstGeom>
          <a:noFill/>
          <a:ln w="3175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4622800" y="792742"/>
            <a:ext cx="635000" cy="264560"/>
          </a:xfrm>
          <a:prstGeom prst="rightArrow">
            <a:avLst>
              <a:gd name="adj1" fmla="val 36541"/>
              <a:gd name="adj2" fmla="val 6794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 smtClean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889" y="1600200"/>
            <a:ext cx="26289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29" y="4971473"/>
            <a:ext cx="1468659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 bwMode="auto">
          <a:xfrm>
            <a:off x="1783535" y="4885853"/>
            <a:ext cx="1463040" cy="159946"/>
          </a:xfrm>
          <a:prstGeom prst="rect">
            <a:avLst/>
          </a:prstGeom>
          <a:noFill/>
          <a:ln w="3175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788812" y="6248400"/>
            <a:ext cx="1920240" cy="159946"/>
          </a:xfrm>
          <a:prstGeom prst="rect">
            <a:avLst/>
          </a:prstGeom>
          <a:noFill/>
          <a:ln w="3175">
            <a:solidFill>
              <a:schemeClr val="bg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73931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Understanding Itera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11594" y="1020362"/>
            <a:ext cx="3418006" cy="1570438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497858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1524000" y="-533400"/>
          <a:ext cx="5943601" cy="350520"/>
        </p:xfrm>
        <a:graphic>
          <a:graphicData uri="http://schemas.openxmlformats.org/drawingml/2006/table">
            <a:tbl>
              <a:tblPr/>
              <a:tblGrid>
                <a:gridCol w="585355"/>
                <a:gridCol w="585355"/>
                <a:gridCol w="675409"/>
                <a:gridCol w="900545"/>
                <a:gridCol w="2746664"/>
                <a:gridCol w="450273"/>
              </a:tblGrid>
              <a:tr h="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F0F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F0F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F0F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F0F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F0F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F0F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228598" y="304800"/>
          <a:ext cx="8686801" cy="6319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84767"/>
                <a:gridCol w="884767"/>
                <a:gridCol w="1528232"/>
                <a:gridCol w="1930401"/>
                <a:gridCol w="2391835"/>
                <a:gridCol w="1066799"/>
              </a:tblGrid>
              <a:tr h="370840">
                <a:tc gridSpan="6">
                  <a:txBody>
                    <a:bodyPr/>
                    <a:lstStyle/>
                    <a:p>
                      <a:r>
                        <a:rPr lang="en-US" sz="2400" b="1" dirty="0" smtClean="0"/>
                        <a:t>24</a:t>
                      </a:r>
                      <a:r>
                        <a:rPr lang="en-US" sz="2400" b="1" baseline="30000" dirty="0" smtClean="0"/>
                        <a:t>th</a:t>
                      </a:r>
                      <a:r>
                        <a:rPr lang="en-US" sz="2400" b="1" dirty="0" smtClean="0"/>
                        <a:t> July - Tuesday</a:t>
                      </a:r>
                      <a:endParaRPr lang="en-US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Calibri"/>
                          <a:cs typeface="Times New Roman"/>
                        </a:rPr>
                        <a:t>1:30PM 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Calibri"/>
                          <a:cs typeface="Times New Roman"/>
                        </a:rPr>
                        <a:t>2:45PM 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Calibri"/>
                          <a:cs typeface="Times New Roman"/>
                        </a:rPr>
                        <a:t>Technical Workshop 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Calibri"/>
                          <a:cs typeface="Times New Roman"/>
                        </a:rPr>
                        <a:t>Analysis and </a:t>
                      </a:r>
                      <a:r>
                        <a:rPr lang="en-US" sz="1200" b="0" dirty="0" err="1">
                          <a:latin typeface="Times New Roman"/>
                          <a:ea typeface="Calibri"/>
                          <a:cs typeface="Times New Roman"/>
                        </a:rPr>
                        <a:t>Geoprocessing</a:t>
                      </a:r>
                      <a:r>
                        <a:rPr lang="en-US" sz="1200" b="0" dirty="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u="none" dirty="0" err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ModelBuilder</a:t>
                      </a:r>
                      <a:r>
                        <a:rPr lang="en-US" sz="1200" b="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- Getting </a:t>
                      </a:r>
                      <a:r>
                        <a:rPr lang="en-US" sz="1200" b="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Started</a:t>
                      </a:r>
                      <a:endParaRPr lang="en-US" sz="1100" b="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Calibri"/>
                          <a:cs typeface="Times New Roman"/>
                        </a:rPr>
                        <a:t>Ball06 B 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Calibri"/>
                          <a:cs typeface="Times New Roman"/>
                        </a:rPr>
                        <a:t>3:15PM 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Calibri"/>
                          <a:cs typeface="Times New Roman"/>
                        </a:rPr>
                        <a:t>4:30PM 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Calibri"/>
                          <a:cs typeface="Times New Roman"/>
                        </a:rPr>
                        <a:t>Technical Workshop 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Calibri"/>
                          <a:cs typeface="Times New Roman"/>
                        </a:rPr>
                        <a:t>Analysis and </a:t>
                      </a:r>
                      <a:r>
                        <a:rPr lang="en-US" sz="1200" b="0" dirty="0" err="1">
                          <a:latin typeface="Times New Roman"/>
                          <a:ea typeface="Calibri"/>
                          <a:cs typeface="Times New Roman"/>
                        </a:rPr>
                        <a:t>Geoprocessing</a:t>
                      </a:r>
                      <a:r>
                        <a:rPr lang="en-US" sz="1200" b="0" dirty="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Iteration and Branching in </a:t>
                      </a:r>
                      <a:r>
                        <a:rPr lang="en-US" sz="1200" b="0" u="none" dirty="0" err="1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ModelBuilder</a:t>
                      </a:r>
                      <a:endParaRPr lang="en-US" sz="1100" b="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latin typeface="Times New Roman"/>
                          <a:ea typeface="Calibri"/>
                          <a:cs typeface="Times New Roman"/>
                        </a:rPr>
                        <a:t>Ball06 B </a:t>
                      </a:r>
                      <a:endParaRPr lang="en-US" sz="11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C000"/>
                    </a:solidFill>
                  </a:tcPr>
                </a:tc>
              </a:tr>
              <a:tr h="370840">
                <a:tc gridSpan="6">
                  <a:txBody>
                    <a:bodyPr/>
                    <a:lstStyle/>
                    <a:p>
                      <a:r>
                        <a:rPr lang="en-US" sz="2000" b="1" dirty="0" smtClean="0"/>
                        <a:t>25</a:t>
                      </a:r>
                      <a:r>
                        <a:rPr lang="en-US" sz="2000" b="1" baseline="30000" dirty="0" smtClean="0"/>
                        <a:t>th</a:t>
                      </a:r>
                      <a:r>
                        <a:rPr lang="en-US" sz="2000" b="1" dirty="0" smtClean="0"/>
                        <a:t> July - Wednesday</a:t>
                      </a:r>
                      <a:endParaRPr 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8:30AM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9:45AM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Technical Workshop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Analysis and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Geoprocessing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 err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Geoprocessing</a:t>
                      </a: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with </a:t>
                      </a:r>
                      <a:r>
                        <a:rPr lang="en-US" sz="1200" u="none" dirty="0" err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ArcGIS</a:t>
                      </a: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for </a:t>
                      </a:r>
                      <a:r>
                        <a:rPr lang="en-US" sz="1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Server</a:t>
                      </a:r>
                      <a:endParaRPr lang="en-US" sz="11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04 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8:30AM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9:45AM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Technical Workshop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Analysis and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Geoprocessing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Network Analyst—Automating Workflows with </a:t>
                      </a:r>
                      <a:r>
                        <a:rPr lang="en-US" sz="1200" u="none" dirty="0" err="1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Geoprocessing</a:t>
                      </a:r>
                      <a:endParaRPr lang="en-US" sz="11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10 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10:15AM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11:30AM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Technical Workshop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Analysis and Geoprocessing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Building Tools with </a:t>
                      </a:r>
                      <a:r>
                        <a:rPr lang="en-US" sz="1200" u="none" dirty="0" err="1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ModelBuilder</a:t>
                      </a:r>
                      <a:endParaRPr lang="en-US" sz="11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Ball06 D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1:30PM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2:45PM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Technical Workshop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Analysis and Geoprocessing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Building Tools with </a:t>
                      </a:r>
                      <a:r>
                        <a:rPr lang="en-US" sz="1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Python</a:t>
                      </a:r>
                      <a:endParaRPr lang="en-US" sz="11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28 E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1:30PM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2:45PM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Technical Workshop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Analysis and Geoprocessing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 err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ModelBuilder</a:t>
                      </a: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- Getting </a:t>
                      </a:r>
                      <a:r>
                        <a:rPr lang="en-US" sz="1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Started</a:t>
                      </a:r>
                      <a:endParaRPr lang="en-US" sz="11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Ball06 B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2:00PM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3:00PM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Demo Theater Presentation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Analysis and Geoprocessing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 err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ModelBuilder</a:t>
                      </a: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Tips and </a:t>
                      </a:r>
                      <a:r>
                        <a:rPr lang="en-US" sz="1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Tricks</a:t>
                      </a:r>
                      <a:endParaRPr lang="en-US" sz="11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Demo Theater - Analysis and </a:t>
                      </a:r>
                      <a:r>
                        <a:rPr lang="en-US" sz="1200" dirty="0" err="1">
                          <a:latin typeface="Times New Roman"/>
                          <a:ea typeface="Calibri"/>
                          <a:cs typeface="Times New Roman"/>
                        </a:rPr>
                        <a:t>Geoprocessing</a:t>
                      </a: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 Exhibit Hall B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 gridSpan="6">
                  <a:txBody>
                    <a:bodyPr/>
                    <a:lstStyle/>
                    <a:p>
                      <a:r>
                        <a:rPr lang="en-US" sz="2000" b="1" u="none" dirty="0" smtClean="0"/>
                        <a:t>26</a:t>
                      </a:r>
                      <a:r>
                        <a:rPr lang="en-US" sz="2000" b="1" u="none" baseline="30000" dirty="0" smtClean="0"/>
                        <a:t>th</a:t>
                      </a:r>
                      <a:r>
                        <a:rPr lang="en-US" sz="2000" b="1" u="none" dirty="0" smtClean="0"/>
                        <a:t> July - Thursday</a:t>
                      </a:r>
                      <a:endParaRPr lang="en-US" sz="2000" b="1" u="non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8:30AM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9:45AM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Technical Workshop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Analysis and Geoprocessing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 err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Geoprocessing</a:t>
                      </a: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with </a:t>
                      </a:r>
                      <a:r>
                        <a:rPr lang="en-US" sz="1200" u="none" dirty="0" err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ArcGIS</a:t>
                      </a: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for Server</a:t>
                      </a:r>
                      <a:endParaRPr lang="en-US" sz="11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09 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10:15AM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11:30AM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Technical Workshop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Analysis and Geoprocessing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Building Tools with </a:t>
                      </a:r>
                      <a:r>
                        <a:rPr lang="en-US" sz="1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Python</a:t>
                      </a:r>
                      <a:endParaRPr lang="en-US" sz="11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09 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1:30PM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2:45PM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Moderated Paper Session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Analysis and Geoprocessing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Building Applications Using </a:t>
                      </a:r>
                      <a:r>
                        <a:rPr lang="en-US" sz="1200" u="none" dirty="0" err="1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ModelBuilder</a:t>
                      </a: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and Python </a:t>
                      </a:r>
                      <a:r>
                        <a:rPr lang="en-US" sz="1200" u="none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Scripting</a:t>
                      </a:r>
                      <a:endParaRPr lang="en-US" sz="11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27 A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3:15PM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4:30PM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Technical Workshop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Analysis and Geoprocessing 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Building Tools with </a:t>
                      </a:r>
                      <a:r>
                        <a:rPr lang="en-US" sz="1200" u="none" dirty="0" err="1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ModelBuilder</a:t>
                      </a:r>
                      <a:endParaRPr lang="en-US" sz="11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Ball06 D 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990600" y="4267200"/>
            <a:ext cx="7772400" cy="1470025"/>
          </a:xfrm>
        </p:spPr>
        <p:txBody>
          <a:bodyPr/>
          <a:lstStyle/>
          <a:p>
            <a:pPr algn="ctr"/>
            <a:r>
              <a:rPr lang="en-US" sz="4000" dirty="0" smtClean="0"/>
              <a:t>Thank You!!!!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28553014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-  I apologize  - there is a lot to cover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028700" y="1600200"/>
            <a:ext cx="7086600" cy="5029200"/>
          </a:xfrm>
        </p:spPr>
        <p:txBody>
          <a:bodyPr/>
          <a:lstStyle/>
          <a:p>
            <a:r>
              <a:rPr lang="en-US" dirty="0" smtClean="0"/>
              <a:t>Branching – 30 minutes</a:t>
            </a:r>
          </a:p>
          <a:p>
            <a:pPr lvl="1"/>
            <a:r>
              <a:rPr lang="en-US" sz="1400" dirty="0" smtClean="0"/>
              <a:t>Calculate Value </a:t>
            </a:r>
          </a:p>
          <a:p>
            <a:pPr lvl="2"/>
            <a:r>
              <a:rPr lang="en-US" sz="1400" dirty="0" smtClean="0"/>
              <a:t>Demo 1 - Tool – Feature Type</a:t>
            </a:r>
          </a:p>
          <a:p>
            <a:pPr lvl="2"/>
            <a:r>
              <a:rPr lang="en-US" sz="1400" dirty="0" smtClean="0"/>
              <a:t>Demo 2 – Shape Type</a:t>
            </a:r>
          </a:p>
          <a:p>
            <a:pPr lvl="2"/>
            <a:r>
              <a:rPr lang="en-US" sz="1400" dirty="0" smtClean="0"/>
              <a:t>Demo 3 – Merge Branch</a:t>
            </a:r>
          </a:p>
          <a:p>
            <a:pPr lvl="1"/>
            <a:r>
              <a:rPr lang="en-US" sz="1400" dirty="0" smtClean="0"/>
              <a:t>Demo 4 - Script tool example</a:t>
            </a:r>
          </a:p>
          <a:p>
            <a:r>
              <a:rPr lang="en-US" dirty="0" smtClean="0"/>
              <a:t>Iteration – 30 minutes</a:t>
            </a:r>
          </a:p>
          <a:p>
            <a:pPr lvl="2"/>
            <a:r>
              <a:rPr lang="en-US" sz="1400" dirty="0" smtClean="0"/>
              <a:t>Demo 1- Iterate Feature Classes</a:t>
            </a:r>
          </a:p>
          <a:p>
            <a:pPr lvl="2"/>
            <a:r>
              <a:rPr lang="en-US" sz="1400" dirty="0" smtClean="0"/>
              <a:t>Demo 2 – Iterate For</a:t>
            </a:r>
          </a:p>
          <a:p>
            <a:pPr lvl="2"/>
            <a:r>
              <a:rPr lang="en-US" sz="1400" dirty="0" smtClean="0"/>
              <a:t>Demo 3 – Iterate Feature Selection</a:t>
            </a:r>
          </a:p>
          <a:p>
            <a:pPr lvl="2"/>
            <a:r>
              <a:rPr lang="en-US" sz="1400" dirty="0" smtClean="0"/>
              <a:t>Demo 4 – Iterate </a:t>
            </a:r>
            <a:r>
              <a:rPr lang="en-US" sz="1400" dirty="0" err="1" smtClean="0"/>
              <a:t>Multivalue</a:t>
            </a:r>
            <a:endParaRPr lang="en-US" sz="1400" dirty="0" smtClean="0"/>
          </a:p>
          <a:p>
            <a:pPr lvl="2"/>
            <a:r>
              <a:rPr lang="en-US" sz="1400" dirty="0" smtClean="0"/>
              <a:t>Demo 5 – 2 Level Nested Model</a:t>
            </a:r>
          </a:p>
          <a:p>
            <a:pPr lvl="2"/>
            <a:r>
              <a:rPr lang="en-US" sz="1400" dirty="0" smtClean="0"/>
              <a:t>Demo 6- 3 Level Nested Model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Python Equivalent of </a:t>
            </a:r>
            <a:r>
              <a:rPr lang="en-US" dirty="0" err="1" smtClean="0"/>
              <a:t>Iterators</a:t>
            </a:r>
            <a:r>
              <a:rPr lang="en-US" dirty="0" smtClean="0"/>
              <a:t> in </a:t>
            </a:r>
            <a:r>
              <a:rPr lang="en-US" dirty="0" err="1" smtClean="0"/>
              <a:t>ModelBuilder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Branching?</a:t>
            </a:r>
            <a:endParaRPr lang="en-US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685800" y="1600200"/>
            <a:ext cx="73914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056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rgbClr val="FFC000"/>
                </a:solidFill>
              </a:rPr>
              <a:t>IF</a:t>
            </a:r>
            <a:r>
              <a:rPr lang="en-US" sz="2400" dirty="0"/>
              <a:t> some condition is </a:t>
            </a:r>
            <a:r>
              <a:rPr lang="en-US" sz="2400" u="sng" dirty="0"/>
              <a:t>true</a:t>
            </a:r>
            <a:r>
              <a:rPr lang="en-US" sz="2400" dirty="0"/>
              <a:t>, </a:t>
            </a:r>
            <a:r>
              <a:rPr lang="en-US" sz="2400" b="1" dirty="0" smtClean="0">
                <a:solidFill>
                  <a:srgbClr val="FFC000"/>
                </a:solidFill>
              </a:rPr>
              <a:t>THEN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rgbClr val="FFC000"/>
                </a:solidFill>
              </a:rPr>
              <a:t> </a:t>
            </a:r>
            <a:r>
              <a:rPr lang="en-US" sz="2400" b="1" dirty="0" smtClean="0">
                <a:solidFill>
                  <a:srgbClr val="FFC000"/>
                </a:solidFill>
              </a:rPr>
              <a:t> </a:t>
            </a:r>
            <a:r>
              <a:rPr lang="en-US" sz="2400" dirty="0" smtClean="0"/>
              <a:t>  perform </a:t>
            </a:r>
            <a:r>
              <a:rPr lang="en-US" sz="2400" dirty="0"/>
              <a:t>an action; </a:t>
            </a:r>
            <a:r>
              <a:rPr lang="en-US" sz="2400" dirty="0" smtClean="0"/>
              <a:t>       </a:t>
            </a:r>
            <a:r>
              <a:rPr lang="en-US" sz="2400" b="1" dirty="0" smtClean="0">
                <a:solidFill>
                  <a:srgbClr val="FFC000"/>
                </a:solidFill>
              </a:rPr>
              <a:t> ELSE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rgbClr val="FFC000"/>
                </a:solidFill>
              </a:rPr>
              <a:t>  </a:t>
            </a:r>
            <a:r>
              <a:rPr lang="en-US" sz="2400" b="1" dirty="0" smtClean="0">
                <a:solidFill>
                  <a:srgbClr val="FFC000"/>
                </a:solidFill>
              </a:rPr>
              <a:t>  </a:t>
            </a:r>
            <a:r>
              <a:rPr lang="en-US" sz="2400" dirty="0" smtClean="0"/>
              <a:t>the </a:t>
            </a:r>
            <a:r>
              <a:rPr lang="en-US" sz="2400" dirty="0"/>
              <a:t>condition is </a:t>
            </a:r>
            <a:r>
              <a:rPr lang="en-US" sz="2400" u="sng" dirty="0"/>
              <a:t>false</a:t>
            </a:r>
            <a:r>
              <a:rPr lang="en-US" sz="2400" dirty="0"/>
              <a:t>, </a:t>
            </a:r>
            <a:endParaRPr lang="en-US" sz="24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/>
              <a:t> </a:t>
            </a:r>
            <a:r>
              <a:rPr lang="en-US" sz="2400" dirty="0" smtClean="0"/>
              <a:t>   perform </a:t>
            </a:r>
            <a:r>
              <a:rPr lang="en-US" sz="2400" dirty="0"/>
              <a:t>a different action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266245" y="3886200"/>
            <a:ext cx="1371600" cy="71119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chemeClr val="bg1"/>
                </a:solidFill>
              </a:rPr>
              <a:t>File in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chemeClr val="bg1"/>
                </a:solidFill>
              </a:rPr>
              <a:t>Workspace</a:t>
            </a:r>
            <a:endParaRPr lang="en-US" sz="1400" b="1" dirty="0">
              <a:solidFill>
                <a:schemeClr val="bg1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515555" y="3663245"/>
            <a:ext cx="2551290" cy="51646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If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file X exists Add a field</a:t>
            </a:r>
            <a:endParaRPr lang="en-US" sz="1400" dirty="0">
              <a:solidFill>
                <a:schemeClr val="bg1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515555" y="4315178"/>
            <a:ext cx="2551289" cy="51646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Else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i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f file X does not exists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Copy and then add a field</a:t>
            </a:r>
            <a:endParaRPr lang="en-US" sz="1400" dirty="0">
              <a:solidFill>
                <a:schemeClr val="bg1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9" name="Elbow Connector 8"/>
          <p:cNvCxnSpPr>
            <a:stCxn id="7" idx="3"/>
            <a:endCxn id="12" idx="1"/>
          </p:cNvCxnSpPr>
          <p:nvPr/>
        </p:nvCxnSpPr>
        <p:spPr bwMode="auto">
          <a:xfrm flipV="1">
            <a:off x="3637845" y="3921479"/>
            <a:ext cx="877710" cy="32032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1" name="Elbow Connector 10"/>
          <p:cNvCxnSpPr>
            <a:stCxn id="7" idx="3"/>
            <a:endCxn id="13" idx="1"/>
          </p:cNvCxnSpPr>
          <p:nvPr/>
        </p:nvCxnSpPr>
        <p:spPr bwMode="auto">
          <a:xfrm>
            <a:off x="3637845" y="4241800"/>
            <a:ext cx="877710" cy="33161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arrow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8" name="Rectangle 17"/>
          <p:cNvSpPr/>
          <p:nvPr/>
        </p:nvSpPr>
        <p:spPr bwMode="auto">
          <a:xfrm>
            <a:off x="2246490" y="5669845"/>
            <a:ext cx="1371600" cy="4572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chemeClr val="bg1"/>
                </a:solidFill>
              </a:rPr>
              <a:t>Feature Class</a:t>
            </a:r>
            <a:endParaRPr lang="en-US" sz="1400" b="1" dirty="0">
              <a:solidFill>
                <a:schemeClr val="bg1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495800" y="5319889"/>
            <a:ext cx="2551290" cy="51646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If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has X projection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Do nothing</a:t>
            </a:r>
            <a:endParaRPr lang="en-US" sz="1400" dirty="0">
              <a:solidFill>
                <a:schemeClr val="bg1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495800" y="5937955"/>
            <a:ext cx="2551289" cy="51646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Else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rPr>
              <a:t>- Project</a:t>
            </a:r>
            <a:endParaRPr lang="en-US" sz="1400" dirty="0">
              <a:solidFill>
                <a:schemeClr val="bg1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21" name="Elbow Connector 20"/>
          <p:cNvCxnSpPr>
            <a:stCxn id="18" idx="3"/>
            <a:endCxn id="19" idx="1"/>
          </p:cNvCxnSpPr>
          <p:nvPr/>
        </p:nvCxnSpPr>
        <p:spPr bwMode="auto">
          <a:xfrm flipV="1">
            <a:off x="3618090" y="5578123"/>
            <a:ext cx="877710" cy="320322"/>
          </a:xfrm>
          <a:prstGeom prst="bentConnector3">
            <a:avLst/>
          </a:prstGeom>
          <a:ln>
            <a:headEnd type="none" w="med" len="med"/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22" name="Elbow Connector 21"/>
          <p:cNvCxnSpPr>
            <a:stCxn id="18" idx="3"/>
            <a:endCxn id="20" idx="1"/>
          </p:cNvCxnSpPr>
          <p:nvPr/>
        </p:nvCxnSpPr>
        <p:spPr bwMode="auto">
          <a:xfrm>
            <a:off x="3618090" y="5898445"/>
            <a:ext cx="877710" cy="297744"/>
          </a:xfrm>
          <a:prstGeom prst="bentConnector3">
            <a:avLst/>
          </a:prstGeom>
          <a:ln>
            <a:headEnd type="none" w="med" len="med"/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15" name="TextBox 14"/>
          <p:cNvSpPr txBox="1"/>
          <p:nvPr/>
        </p:nvSpPr>
        <p:spPr>
          <a:xfrm>
            <a:off x="685800" y="4852811"/>
            <a:ext cx="1828800" cy="55738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r>
              <a:rPr lang="en-US" sz="1400" b="1" dirty="0" smtClean="0">
                <a:ea typeface="+mn-ea"/>
                <a:cs typeface="+mn-cs"/>
              </a:rPr>
              <a:t>Examples</a:t>
            </a:r>
          </a:p>
        </p:txBody>
      </p:sp>
    </p:spTree>
    <p:extLst>
      <p:ext uri="{BB962C8B-B14F-4D97-AF65-F5344CB8AC3E}">
        <p14:creationId xmlns="" xmlns:p14="http://schemas.microsoft.com/office/powerpoint/2010/main" val="39462440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branch?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066800" y="1676400"/>
            <a:ext cx="6629400" cy="436962"/>
          </a:xfrm>
        </p:spPr>
        <p:txBody>
          <a:bodyPr/>
          <a:lstStyle/>
          <a:p>
            <a:r>
              <a:rPr lang="en-US" dirty="0" smtClean="0"/>
              <a:t>The condition  - If-then-else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1086428" y="2384634"/>
            <a:ext cx="2095500" cy="5149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</a:rPr>
              <a:t>1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</a:rPr>
              <a:t>Calculate Value tool</a:t>
            </a:r>
            <a:endParaRPr lang="en-US" sz="1600" b="1" dirty="0">
              <a:solidFill>
                <a:schemeClr val="bg1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686136" y="2384634"/>
            <a:ext cx="2095500" cy="5149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</a:rPr>
              <a:t>2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</a:rPr>
              <a:t>Script </a:t>
            </a:r>
            <a:r>
              <a:rPr lang="en-US" sz="1600" b="1" dirty="0">
                <a:solidFill>
                  <a:schemeClr val="bg1"/>
                </a:solidFill>
              </a:rPr>
              <a:t>tool</a:t>
            </a:r>
            <a:endParaRPr lang="en-US" sz="1600" b="1" dirty="0">
              <a:solidFill>
                <a:schemeClr val="bg1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3122727"/>
            <a:ext cx="3657600" cy="2106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lnSpc>
                <a:spcPts val="2400"/>
              </a:lnSpc>
              <a:spcAft>
                <a:spcPts val="300"/>
              </a:spcAft>
              <a:buClr>
                <a:prstClr val="white">
                  <a:lumMod val="65000"/>
                </a:prstClr>
              </a:buClr>
              <a:buSzPct val="80000"/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  <a:cs typeface="Arial"/>
              </a:rPr>
              <a:t>Where to find the tool</a:t>
            </a:r>
          </a:p>
          <a:p>
            <a:pPr marL="342900" indent="-342900" defTabSz="457200">
              <a:lnSpc>
                <a:spcPts val="2400"/>
              </a:lnSpc>
              <a:spcAft>
                <a:spcPts val="300"/>
              </a:spcAft>
              <a:buClr>
                <a:prstClr val="white">
                  <a:lumMod val="65000"/>
                </a:prstClr>
              </a:buClr>
              <a:buSzPct val="80000"/>
              <a:buFont typeface="Arial" pitchFamily="34" charset="0"/>
              <a:buChar char="•"/>
            </a:pPr>
            <a:r>
              <a:rPr lang="en-US" b="1" dirty="0">
                <a:solidFill>
                  <a:prstClr val="white"/>
                </a:solidFill>
                <a:cs typeface="Arial"/>
              </a:rPr>
              <a:t>Python Code</a:t>
            </a:r>
          </a:p>
          <a:p>
            <a:pPr marL="342900" indent="-342900" defTabSz="457200">
              <a:lnSpc>
                <a:spcPts val="2400"/>
              </a:lnSpc>
              <a:spcAft>
                <a:spcPts val="300"/>
              </a:spcAft>
              <a:buClr>
                <a:prstClr val="white">
                  <a:lumMod val="65000"/>
                </a:prstClr>
              </a:buClr>
              <a:buSzPct val="80000"/>
              <a:buFont typeface="Arial" pitchFamily="34" charset="0"/>
              <a:buChar char="•"/>
            </a:pPr>
            <a:r>
              <a:rPr lang="en-US" b="1" dirty="0">
                <a:solidFill>
                  <a:prstClr val="white"/>
                </a:solidFill>
                <a:cs typeface="Arial"/>
              </a:rPr>
              <a:t>Data types</a:t>
            </a:r>
          </a:p>
          <a:p>
            <a:pPr marL="342900" lvl="0" indent="-342900" defTabSz="457200">
              <a:lnSpc>
                <a:spcPts val="2400"/>
              </a:lnSpc>
              <a:spcAft>
                <a:spcPts val="300"/>
              </a:spcAft>
              <a:buClr>
                <a:prstClr val="white">
                  <a:lumMod val="65000"/>
                </a:prstClr>
              </a:buClr>
              <a:buSzPct val="80000"/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  <a:cs typeface="Arial"/>
              </a:rPr>
              <a:t>Preconditions in a model </a:t>
            </a:r>
          </a:p>
          <a:p>
            <a:pPr marL="342900" lvl="0" indent="-342900" defTabSz="457200">
              <a:lnSpc>
                <a:spcPts val="2400"/>
              </a:lnSpc>
              <a:spcAft>
                <a:spcPts val="300"/>
              </a:spcAft>
              <a:buClr>
                <a:prstClr val="white">
                  <a:lumMod val="65000"/>
                </a:prstClr>
              </a:buClr>
              <a:buSzPct val="80000"/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  <a:cs typeface="Arial"/>
              </a:rPr>
              <a:t>Inline Variable Substitution</a:t>
            </a:r>
          </a:p>
          <a:p>
            <a:pPr marL="342900" lvl="0" indent="-342900" defTabSz="457200">
              <a:lnSpc>
                <a:spcPts val="2400"/>
              </a:lnSpc>
              <a:spcAft>
                <a:spcPts val="300"/>
              </a:spcAft>
              <a:buClr>
                <a:prstClr val="white">
                  <a:lumMod val="65000"/>
                </a:prstClr>
              </a:buClr>
              <a:buSzPct val="80000"/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  <a:cs typeface="Arial"/>
              </a:rPr>
              <a:t>Merge Branch tool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81600" y="3122727"/>
            <a:ext cx="3733800" cy="2106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lnSpc>
                <a:spcPts val="2400"/>
              </a:lnSpc>
              <a:spcAft>
                <a:spcPts val="300"/>
              </a:spcAft>
              <a:buClr>
                <a:prstClr val="white">
                  <a:lumMod val="65000"/>
                </a:prstClr>
              </a:buClr>
              <a:buSzPct val="80000"/>
              <a:buFont typeface="Arial" pitchFamily="34" charset="0"/>
              <a:buChar char="•"/>
            </a:pPr>
            <a:r>
              <a:rPr lang="en-US" b="1" dirty="0">
                <a:solidFill>
                  <a:prstClr val="white"/>
                </a:solidFill>
                <a:cs typeface="Arial"/>
              </a:rPr>
              <a:t>Creating a script tool</a:t>
            </a:r>
          </a:p>
          <a:p>
            <a:pPr marL="285750" lvl="0" indent="-285750" defTabSz="457200">
              <a:lnSpc>
                <a:spcPts val="2400"/>
              </a:lnSpc>
              <a:spcAft>
                <a:spcPts val="300"/>
              </a:spcAft>
              <a:buClr>
                <a:prstClr val="white">
                  <a:lumMod val="65000"/>
                </a:prstClr>
              </a:buClr>
              <a:buSzPct val="80000"/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  <a:cs typeface="Arial"/>
              </a:rPr>
              <a:t>Python code</a:t>
            </a:r>
          </a:p>
          <a:p>
            <a:pPr marL="285750" lvl="0" indent="-285750" defTabSz="457200">
              <a:lnSpc>
                <a:spcPts val="2400"/>
              </a:lnSpc>
              <a:spcAft>
                <a:spcPts val="300"/>
              </a:spcAft>
              <a:buClr>
                <a:prstClr val="white">
                  <a:lumMod val="65000"/>
                </a:prstClr>
              </a:buClr>
              <a:buSzPct val="80000"/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  <a:cs typeface="Arial"/>
              </a:rPr>
              <a:t>Setting script tool properties</a:t>
            </a:r>
          </a:p>
          <a:p>
            <a:pPr marL="285750" lvl="0" indent="-285750" defTabSz="457200">
              <a:lnSpc>
                <a:spcPts val="2400"/>
              </a:lnSpc>
              <a:spcAft>
                <a:spcPts val="300"/>
              </a:spcAft>
              <a:buClr>
                <a:prstClr val="white">
                  <a:lumMod val="65000"/>
                </a:prstClr>
              </a:buClr>
              <a:buSzPct val="80000"/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  <a:cs typeface="Arial"/>
              </a:rPr>
              <a:t>Preconditions in a model</a:t>
            </a:r>
          </a:p>
          <a:p>
            <a:pPr marL="285750" lvl="0" indent="-285750" defTabSz="457200">
              <a:lnSpc>
                <a:spcPts val="2400"/>
              </a:lnSpc>
              <a:spcAft>
                <a:spcPts val="300"/>
              </a:spcAft>
              <a:buClr>
                <a:prstClr val="white">
                  <a:lumMod val="65000"/>
                </a:prstClr>
              </a:buClr>
              <a:buSzPct val="80000"/>
              <a:buFont typeface="Arial" pitchFamily="34" charset="0"/>
              <a:buChar char="•"/>
            </a:pPr>
            <a:r>
              <a:rPr lang="en-US" b="1" dirty="0" smtClean="0">
                <a:solidFill>
                  <a:prstClr val="white"/>
                </a:solidFill>
                <a:cs typeface="Arial"/>
              </a:rPr>
              <a:t>Merge Branch tool</a:t>
            </a:r>
          </a:p>
          <a:p>
            <a:pPr lvl="0" defTabSz="457200">
              <a:lnSpc>
                <a:spcPts val="2400"/>
              </a:lnSpc>
              <a:spcAft>
                <a:spcPts val="300"/>
              </a:spcAft>
              <a:buClr>
                <a:prstClr val="white">
                  <a:lumMod val="65000"/>
                </a:prstClr>
              </a:buClr>
              <a:buSzPct val="80000"/>
            </a:pPr>
            <a:endParaRPr lang="en-US" b="1" dirty="0">
              <a:solidFill>
                <a:prstClr val="white"/>
              </a:solidFill>
              <a:cs typeface="Arial"/>
            </a:endParaRPr>
          </a:p>
        </p:txBody>
      </p:sp>
      <p:cxnSp>
        <p:nvCxnSpPr>
          <p:cNvPr id="14" name="Straight Arrow Connector 13"/>
          <p:cNvCxnSpPr>
            <a:stCxn id="10" idx="2"/>
          </p:cNvCxnSpPr>
          <p:nvPr/>
        </p:nvCxnSpPr>
        <p:spPr bwMode="auto">
          <a:xfrm>
            <a:off x="2134178" y="2899561"/>
            <a:ext cx="0" cy="206009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11" idx="2"/>
          </p:cNvCxnSpPr>
          <p:nvPr/>
        </p:nvCxnSpPr>
        <p:spPr bwMode="auto">
          <a:xfrm>
            <a:off x="6733886" y="2899561"/>
            <a:ext cx="0" cy="206009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257800"/>
            <a:ext cx="1081088" cy="1044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084" y="5302425"/>
            <a:ext cx="318077" cy="355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161" y="5291666"/>
            <a:ext cx="40957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761" y="5780186"/>
            <a:ext cx="11430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4147127" y="2489697"/>
            <a:ext cx="685800" cy="304800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ctr" eaLnBrk="0" hangingPunct="0">
              <a:lnSpc>
                <a:spcPts val="1800"/>
              </a:lnSpc>
            </a:pPr>
            <a:r>
              <a:rPr lang="en-US" sz="1400" b="1" dirty="0" smtClean="0">
                <a:solidFill>
                  <a:schemeClr val="bg1">
                    <a:lumMod val="50000"/>
                    <a:lumOff val="50000"/>
                  </a:schemeClr>
                </a:solidFill>
                <a:ea typeface="+mn-ea"/>
                <a:cs typeface="+mn-cs"/>
              </a:rPr>
              <a:t>OR</a:t>
            </a:r>
          </a:p>
        </p:txBody>
      </p:sp>
    </p:spTree>
    <p:extLst>
      <p:ext uri="{BB962C8B-B14F-4D97-AF65-F5344CB8AC3E}">
        <p14:creationId xmlns="" xmlns:p14="http://schemas.microsoft.com/office/powerpoint/2010/main" val="9739099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Inline Variable Substitution</a:t>
            </a:r>
            <a:endParaRPr lang="en-US" dirty="0"/>
          </a:p>
        </p:txBody>
      </p:sp>
      <p:pic>
        <p:nvPicPr>
          <p:cNvPr id="2050" name="Picture 2" descr="http://edn1.esri.com/blogimages/gp/080911_1652_IfThenElse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76400"/>
            <a:ext cx="4200525" cy="416242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257800" y="1571625"/>
            <a:ext cx="335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000" dirty="0" smtClean="0"/>
              <a:t>The value of any variable can be used in the tool parameters by enclosing the name of the substituting variable between the percent signs (%). </a:t>
            </a:r>
          </a:p>
          <a:p>
            <a:pPr fontAlgn="base"/>
            <a:endParaRPr lang="en-US" sz="2000" dirty="0" smtClean="0"/>
          </a:p>
          <a:p>
            <a:pPr fontAlgn="base"/>
            <a:r>
              <a:rPr lang="en-US" sz="2000" dirty="0" smtClean="0"/>
              <a:t>Substituting variables in this manner is called </a:t>
            </a:r>
            <a:r>
              <a:rPr lang="en-US" sz="2000" dirty="0" smtClean="0">
                <a:hlinkClick r:id="rId3"/>
              </a:rPr>
              <a:t>inline variable substitution</a:t>
            </a:r>
            <a:r>
              <a:rPr lang="en-US" sz="2000" dirty="0" smtClean="0"/>
              <a:t>.</a:t>
            </a:r>
          </a:p>
          <a:p>
            <a:pPr fontAlgn="base"/>
            <a:endParaRPr lang="en-US" sz="2000" dirty="0" smtClean="0"/>
          </a:p>
          <a:p>
            <a:pPr fontAlgn="base"/>
            <a:endParaRPr lang="en-US" sz="20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Inline variable substitution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57300" y="1540043"/>
            <a:ext cx="7886700" cy="48938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6213" indent="-176213" algn="l" defTabSz="457200" rtl="0" eaLnBrk="1" latinLnBrk="0" hangingPunct="1">
              <a:lnSpc>
                <a:spcPts val="2400"/>
              </a:lnSpc>
              <a:spcBef>
                <a:spcPts val="300"/>
              </a:spcBef>
              <a:spcAft>
                <a:spcPts val="600"/>
              </a:spcAft>
              <a:buClr>
                <a:schemeClr val="tx1">
                  <a:lumMod val="65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65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ts val="2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65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65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65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pPr>
              <a:spcAft>
                <a:spcPts val="1800"/>
              </a:spcAft>
            </a:pPr>
            <a:r>
              <a:rPr lang="en-US" dirty="0" smtClean="0"/>
              <a:t>In SQL expressions  -  Name = ‘%Value%’</a:t>
            </a:r>
          </a:p>
          <a:p>
            <a:pPr marL="2289175" lvl="8" indent="0">
              <a:spcAft>
                <a:spcPts val="1800"/>
              </a:spcAft>
              <a:buNone/>
            </a:pPr>
            <a:r>
              <a:rPr lang="en-US" sz="2000" dirty="0">
                <a:latin typeface="+mn-lt"/>
              </a:rPr>
              <a:t>    </a:t>
            </a:r>
            <a:r>
              <a:rPr lang="en-US" sz="2000" dirty="0" smtClean="0">
                <a:latin typeface="+mn-lt"/>
              </a:rPr>
              <a:t>  - “%</a:t>
            </a:r>
            <a:r>
              <a:rPr lang="en-US" sz="2000" dirty="0" err="1">
                <a:latin typeface="+mn-lt"/>
              </a:rPr>
              <a:t>Value%”.replace</a:t>
            </a:r>
            <a:r>
              <a:rPr lang="en-US" sz="2000" dirty="0">
                <a:latin typeface="+mn-lt"/>
              </a:rPr>
              <a:t>( “ ”, “”)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In Output name – C:\Scratch\Scratch.gdb\%Value%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If string put </a:t>
            </a:r>
            <a:r>
              <a:rPr lang="en-US" dirty="0" smtClean="0">
                <a:solidFill>
                  <a:srgbClr val="FFC000"/>
                </a:solidFill>
              </a:rPr>
              <a:t>“quotes” </a:t>
            </a:r>
            <a:r>
              <a:rPr lang="en-US" dirty="0" smtClean="0"/>
              <a:t>around your inline variable substitution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5724" y="4644949"/>
            <a:ext cx="2635259" cy="6128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5724" y="3623706"/>
            <a:ext cx="2068374" cy="64349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C:\Users\meht5600\AppData\Local\Temp\SNAGHTML1be51d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5724" y="5711952"/>
            <a:ext cx="3123002" cy="612648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8922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Precondition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638800" y="1600200"/>
            <a:ext cx="2895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Preconditions can be used to explicitly control the order of operations in a model. </a:t>
            </a:r>
          </a:p>
          <a:p>
            <a:endParaRPr lang="en-US" dirty="0" smtClean="0"/>
          </a:p>
          <a:p>
            <a:r>
              <a:rPr lang="en-US" dirty="0" smtClean="0"/>
              <a:t>Any variable can be made a precondition to tool execution, and any tool can have more than one precondition.</a:t>
            </a:r>
            <a:endParaRPr lang="en-US" dirty="0"/>
          </a:p>
        </p:txBody>
      </p:sp>
      <p:pic>
        <p:nvPicPr>
          <p:cNvPr id="1026" name="Picture 2" descr="Precondition ex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3552825" cy="2066925"/>
          </a:xfrm>
          <a:prstGeom prst="rect">
            <a:avLst/>
          </a:prstGeom>
          <a:noFill/>
        </p:spPr>
      </p:pic>
      <p:pic>
        <p:nvPicPr>
          <p:cNvPr id="1028" name="Picture 4" descr="Precondition examp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114800"/>
            <a:ext cx="4667250" cy="19526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38600" y="859343"/>
            <a:ext cx="4191000" cy="1570438"/>
          </a:xfrm>
        </p:spPr>
        <p:txBody>
          <a:bodyPr/>
          <a:lstStyle/>
          <a:p>
            <a:r>
              <a:rPr lang="en-US" dirty="0" smtClean="0"/>
              <a:t>Demo 1 </a:t>
            </a:r>
            <a:br>
              <a:rPr lang="en-US" dirty="0" smtClean="0"/>
            </a:br>
            <a:r>
              <a:rPr lang="en-US" dirty="0" smtClean="0"/>
              <a:t>Branching using the </a:t>
            </a:r>
            <a:r>
              <a:rPr lang="en-US" dirty="0" smtClean="0">
                <a:solidFill>
                  <a:srgbClr val="FFC000"/>
                </a:solidFill>
              </a:rPr>
              <a:t>Calculate Value tool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267200"/>
            <a:ext cx="3505200" cy="103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514600"/>
            <a:ext cx="3502181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5392094"/>
            <a:ext cx="2690812" cy="132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058286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C12_TchWksp_ppt-tmplt">
  <a:themeElements>
    <a:clrScheme name="Esri Branding Color 1">
      <a:dk1>
        <a:sysClr val="windowText" lastClr="000000"/>
      </a:dk1>
      <a:lt1>
        <a:sysClr val="window" lastClr="FFFFFF"/>
      </a:lt1>
      <a:dk2>
        <a:srgbClr val="06346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B9E0F7"/>
      </a:accent5>
      <a:accent6>
        <a:srgbClr val="BE9969"/>
      </a:accent6>
      <a:hlink>
        <a:srgbClr val="FFFF96"/>
      </a:hlink>
      <a:folHlink>
        <a:srgbClr val="B9E0F7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1905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UC 2012 PowerPoint Template TechWorkshops</Template>
  <TotalTime>4679</TotalTime>
  <Words>1039</Words>
  <Application>Microsoft Office PowerPoint</Application>
  <PresentationFormat>On-screen Show (4:3)</PresentationFormat>
  <Paragraphs>319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UC12_TchWksp_ppt-tmplt</vt:lpstr>
      <vt:lpstr> Branching and Iteration in ModelBuilder</vt:lpstr>
      <vt:lpstr>Questions for you</vt:lpstr>
      <vt:lpstr>Outline -  I apologize  - there is a lot to cover</vt:lpstr>
      <vt:lpstr>What is Branching?</vt:lpstr>
      <vt:lpstr>How to branch?</vt:lpstr>
      <vt:lpstr>Inline Variable Substitution</vt:lpstr>
      <vt:lpstr>Inline variable substitution</vt:lpstr>
      <vt:lpstr>Precondition</vt:lpstr>
      <vt:lpstr>Demo 1  Branching using the Calculate Value tool</vt:lpstr>
      <vt:lpstr>Demo 2  Branching using a Script tool</vt:lpstr>
      <vt:lpstr>Where to get help? Click Doc, Blogs</vt:lpstr>
      <vt:lpstr>Iteration </vt:lpstr>
      <vt:lpstr>What is iteration?</vt:lpstr>
      <vt:lpstr>Slide 14</vt:lpstr>
      <vt:lpstr>Accessing the iterators in ModelBuilder</vt:lpstr>
      <vt:lpstr>Demo 1  Iterating Feature Classes</vt:lpstr>
      <vt:lpstr>Demo 2  Iterating For</vt:lpstr>
      <vt:lpstr>Demo 3  Iterating Feature Selection</vt:lpstr>
      <vt:lpstr>Demo 4  Iterating Multivalue</vt:lpstr>
      <vt:lpstr>Demo 5  Model within a Model</vt:lpstr>
      <vt:lpstr>Demo 6  Model within a Model within a Model 3 Level Nested Models</vt:lpstr>
      <vt:lpstr>Rules for a nested model/model within a model</vt:lpstr>
      <vt:lpstr>Rules for a nested model/model within a model</vt:lpstr>
      <vt:lpstr>Python Equivalent of Iterators in ModelBuilder</vt:lpstr>
      <vt:lpstr>Where to get help? Click           Doc, Tutorials, Book</vt:lpstr>
      <vt:lpstr>Questions?</vt:lpstr>
      <vt:lpstr>Slide 27</vt:lpstr>
      <vt:lpstr>Thank You!!!!</vt:lpstr>
    </vt:vector>
  </TitlesOfParts>
  <Company>ESRI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Shitij Mehta</dc:creator>
  <cp:lastModifiedBy>meht5600</cp:lastModifiedBy>
  <cp:revision>191</cp:revision>
  <dcterms:created xsi:type="dcterms:W3CDTF">2011-04-27T17:35:28Z</dcterms:created>
  <dcterms:modified xsi:type="dcterms:W3CDTF">2012-08-13T22:19:19Z</dcterms:modified>
</cp:coreProperties>
</file>